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Default Extension="vml" ContentType="application/vnd.openxmlformats-officedocument.vmlDrawing"/>
  <Override PartName="/ppt/notesSlides/notesSlide6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5"/>
  </p:notesMasterIdLst>
  <p:sldIdLst>
    <p:sldId id="320" r:id="rId2"/>
    <p:sldId id="327" r:id="rId3"/>
    <p:sldId id="328" r:id="rId4"/>
    <p:sldId id="331" r:id="rId5"/>
    <p:sldId id="329" r:id="rId6"/>
    <p:sldId id="330" r:id="rId7"/>
    <p:sldId id="321" r:id="rId8"/>
    <p:sldId id="322" r:id="rId9"/>
    <p:sldId id="323" r:id="rId10"/>
    <p:sldId id="324" r:id="rId11"/>
    <p:sldId id="318" r:id="rId12"/>
    <p:sldId id="332" r:id="rId13"/>
    <p:sldId id="333" r:id="rId14"/>
    <p:sldId id="299" r:id="rId15"/>
    <p:sldId id="300" r:id="rId16"/>
    <p:sldId id="301" r:id="rId17"/>
    <p:sldId id="302" r:id="rId18"/>
    <p:sldId id="303" r:id="rId19"/>
    <p:sldId id="304" r:id="rId20"/>
    <p:sldId id="305" r:id="rId21"/>
    <p:sldId id="306" r:id="rId22"/>
    <p:sldId id="307" r:id="rId23"/>
    <p:sldId id="334" r:id="rId24"/>
    <p:sldId id="336" r:id="rId25"/>
    <p:sldId id="337" r:id="rId26"/>
    <p:sldId id="346" r:id="rId27"/>
    <p:sldId id="352" r:id="rId28"/>
    <p:sldId id="349" r:id="rId29"/>
    <p:sldId id="351" r:id="rId30"/>
    <p:sldId id="350" r:id="rId31"/>
    <p:sldId id="353" r:id="rId32"/>
    <p:sldId id="354" r:id="rId33"/>
    <p:sldId id="355" r:id="rId34"/>
  </p:sldIdLst>
  <p:sldSz cx="9144000" cy="6858000" type="screen4x3"/>
  <p:notesSz cx="6858000" cy="9144000"/>
  <p:defaultTextStyle>
    <a:defPPr>
      <a:defRPr lang="sr-Latn-C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CA8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7586" autoAdjust="0"/>
  </p:normalViewPr>
  <p:slideViewPr>
    <p:cSldViewPr>
      <p:cViewPr varScale="1">
        <p:scale>
          <a:sx n="96" d="100"/>
          <a:sy n="96" d="100"/>
        </p:scale>
        <p:origin x="-42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764E282-2721-4405-95C8-8BCA5EF23D67}" type="datetimeFigureOut">
              <a:rPr lang="hr-HR" smtClean="0"/>
              <a:pPr/>
              <a:t>20.2.2017</a:t>
            </a:fld>
            <a:endParaRPr lang="hr-H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hr-H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89632B-1531-4633-BAA6-254D3AE64C3F}" type="slidenum">
              <a:rPr lang="hr-HR" smtClean="0"/>
              <a:pPr/>
              <a:t>‹#›</a:t>
            </a:fld>
            <a:endParaRPr lang="hr-H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481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sp>
        <p:nvSpPr>
          <p:cNvPr id="55300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781170D-B655-4ED7-B037-868B09FBBE8F}" type="slidenum">
              <a:rPr lang="hr-HR"/>
              <a:pPr>
                <a:defRPr/>
              </a:pPr>
              <a:t>2</a:t>
            </a:fld>
            <a:endParaRPr lang="hr-HR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hr-HR" dirty="0" smtClean="0"/>
              <a:t>Valuta kliničara</a:t>
            </a:r>
            <a:r>
              <a:rPr lang="hr-HR" baseline="0" dirty="0" smtClean="0"/>
              <a:t> su ljudi – </a:t>
            </a:r>
            <a:r>
              <a:rPr lang="hr-HR" baseline="0" dirty="0" err="1" smtClean="0"/>
              <a:t>preživljenje</a:t>
            </a:r>
            <a:r>
              <a:rPr lang="hr-HR" baseline="0" dirty="0" smtClean="0"/>
              <a:t>, broj recidiva, …</a:t>
            </a:r>
            <a:endParaRPr lang="hr-H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89632B-1531-4633-BAA6-254D3AE64C3F}" type="slidenum">
              <a:rPr lang="hr-HR" smtClean="0"/>
              <a:pPr/>
              <a:t>11</a:t>
            </a:fld>
            <a:endParaRPr lang="hr-HR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800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7ADA04E-C7F0-4909-BCD0-8BABE9DD99FC}" type="slidenum">
              <a:rPr lang="hr-HR" smtClean="0"/>
              <a:pPr>
                <a:defRPr/>
              </a:pPr>
              <a:t>12</a:t>
            </a:fld>
            <a:endParaRPr lang="hr-HR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800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7ADA04E-C7F0-4909-BCD0-8BABE9DD99FC}" type="slidenum">
              <a:rPr lang="hr-HR" smtClean="0"/>
              <a:pPr>
                <a:defRPr/>
              </a:pPr>
              <a:t>13</a:t>
            </a:fld>
            <a:endParaRPr lang="hr-HR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02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902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BD126D1-0114-4860-B65E-14F7416B021C}" type="slidenum">
              <a:rPr lang="hr-HR" smtClean="0"/>
              <a:pPr>
                <a:defRPr/>
              </a:pPr>
              <a:t>14</a:t>
            </a:fld>
            <a:endParaRPr lang="hr-HR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005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827110D-B408-4A76-B0E0-B9805C40D5AF}" type="slidenum">
              <a:rPr lang="hr-HR" smtClean="0"/>
              <a:pPr>
                <a:defRPr/>
              </a:pPr>
              <a:t>15</a:t>
            </a:fld>
            <a:endParaRPr lang="hr-HR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07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107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64C727E-EDBE-4FE7-A987-22126C94DAB5}" type="slidenum">
              <a:rPr lang="hr-HR" smtClean="0"/>
              <a:pPr>
                <a:defRPr/>
              </a:pPr>
              <a:t>16</a:t>
            </a:fld>
            <a:endParaRPr lang="hr-HR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0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209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982F9EF-A735-49BC-818B-89E77DF98467}" type="slidenum">
              <a:rPr lang="hr-HR" smtClean="0"/>
              <a:pPr>
                <a:defRPr/>
              </a:pPr>
              <a:t>17</a:t>
            </a:fld>
            <a:endParaRPr lang="hr-HR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312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780A70F-DD0F-47E2-B70A-B881FEF37EEA}" type="slidenum">
              <a:rPr lang="hr-HR" smtClean="0"/>
              <a:pPr>
                <a:defRPr/>
              </a:pPr>
              <a:t>18</a:t>
            </a:fld>
            <a:endParaRPr lang="hr-HR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1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414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098F1A9-4278-4F96-BDA4-058C1AB03954}" type="slidenum">
              <a:rPr lang="hr-HR" smtClean="0"/>
              <a:pPr>
                <a:defRPr/>
              </a:pPr>
              <a:t>19</a:t>
            </a:fld>
            <a:endParaRPr lang="hr-HR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517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990B9A6-A4DC-4484-9253-0EB763A99FA2}" type="slidenum">
              <a:rPr lang="hr-HR" smtClean="0"/>
              <a:pPr>
                <a:defRPr/>
              </a:pPr>
              <a:t>20</a:t>
            </a:fld>
            <a:endParaRPr lang="hr-H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813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sp>
        <p:nvSpPr>
          <p:cNvPr id="74756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6D45B36-E452-4235-804A-A999531F9E3A}" type="slidenum">
              <a:rPr lang="hr-HR"/>
              <a:pPr>
                <a:defRPr/>
              </a:pPr>
              <a:t>3</a:t>
            </a:fld>
            <a:endParaRPr lang="hr-HR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619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6D9210EC-7615-46F8-B7BE-89D629B75FD7}" type="slidenum">
              <a:rPr lang="hr-HR" smtClean="0"/>
              <a:pPr>
                <a:defRPr/>
              </a:pPr>
              <a:t>21</a:t>
            </a:fld>
            <a:endParaRPr lang="hr-HR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1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721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9866A09-8732-4251-852D-F68702B01CA4}" type="slidenum">
              <a:rPr lang="hr-HR" smtClean="0"/>
              <a:pPr>
                <a:defRPr/>
              </a:pPr>
              <a:t>22</a:t>
            </a:fld>
            <a:endParaRPr lang="hr-HR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1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721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9866A09-8732-4251-852D-F68702B01CA4}" type="slidenum">
              <a:rPr lang="hr-HR" smtClean="0"/>
              <a:pPr>
                <a:defRPr/>
              </a:pPr>
              <a:t>23</a:t>
            </a:fld>
            <a:endParaRPr lang="hr-HR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1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721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9866A09-8732-4251-852D-F68702B01CA4}" type="slidenum">
              <a:rPr lang="hr-HR" smtClean="0"/>
              <a:pPr>
                <a:defRPr/>
              </a:pPr>
              <a:t>24</a:t>
            </a:fld>
            <a:endParaRPr lang="hr-HR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1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721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9866A09-8732-4251-852D-F68702B01CA4}" type="slidenum">
              <a:rPr lang="hr-HR" smtClean="0"/>
              <a:pPr>
                <a:defRPr/>
              </a:pPr>
              <a:t>25</a:t>
            </a:fld>
            <a:endParaRPr lang="hr-HR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1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721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9866A09-8732-4251-852D-F68702B01CA4}" type="slidenum">
              <a:rPr lang="hr-HR" smtClean="0"/>
              <a:pPr>
                <a:defRPr/>
              </a:pPr>
              <a:t>26</a:t>
            </a:fld>
            <a:endParaRPr lang="hr-HR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813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sp>
        <p:nvSpPr>
          <p:cNvPr id="74756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6D45B36-E452-4235-804A-A999531F9E3A}" type="slidenum">
              <a:rPr lang="hr-HR"/>
              <a:pPr>
                <a:defRPr/>
              </a:pPr>
              <a:t>4</a:t>
            </a:fld>
            <a:endParaRPr lang="hr-HR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915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sp>
        <p:nvSpPr>
          <p:cNvPr id="75780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B2F3550-8772-4D9F-BE43-1C566D819464}" type="slidenum">
              <a:rPr lang="hr-HR"/>
              <a:pPr>
                <a:defRPr/>
              </a:pPr>
              <a:t>5</a:t>
            </a:fld>
            <a:endParaRPr lang="hr-HR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017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sp>
        <p:nvSpPr>
          <p:cNvPr id="7680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9EDE644-6997-49A2-A3B4-18DB31CA99DF}" type="slidenum">
              <a:rPr lang="hr-HR"/>
              <a:pPr>
                <a:defRPr/>
              </a:pPr>
              <a:t>6</a:t>
            </a:fld>
            <a:endParaRPr lang="hr-HR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4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824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5120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C353A7D-A1F0-45FD-8276-55D95F16CB03}" type="slidenum">
              <a:rPr lang="en-US" smtClean="0"/>
              <a:pPr>
                <a:defRPr/>
              </a:pPr>
              <a:t>7</a:t>
            </a:fld>
            <a:endParaRPr 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926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52228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AEC59D7-7857-4FAA-88F0-D5258A89630C}" type="slidenum">
              <a:rPr lang="en-US" smtClean="0"/>
              <a:pPr>
                <a:defRPr/>
              </a:pPr>
              <a:t>8</a:t>
            </a:fld>
            <a:endParaRPr 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29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029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53252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D74027E-9E21-4D8B-9130-0E3856B4083B}" type="slidenum">
              <a:rPr lang="en-US" smtClean="0"/>
              <a:pPr>
                <a:defRPr/>
              </a:pPr>
              <a:t>9</a:t>
            </a:fld>
            <a:endParaRPr 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3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131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54276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62EA27EE-6B4F-438F-8122-A030613BCB81}" type="slidenum">
              <a:rPr lang="en-US" smtClean="0"/>
              <a:pPr>
                <a:defRPr/>
              </a:pPr>
              <a:t>10</a:t>
            </a:fld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607D1214-0FFD-4DB8-9658-EE01EB157F1F}" type="datetimeFigureOut">
              <a:rPr lang="hr-HR" smtClean="0"/>
              <a:pPr/>
              <a:t>20.2.2017</a:t>
            </a:fld>
            <a:endParaRPr lang="hr-HR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hr-HR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3982F68D-2852-4188-9767-3059649B7A1B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07D1214-0FFD-4DB8-9658-EE01EB157F1F}" type="datetimeFigureOut">
              <a:rPr lang="hr-HR" smtClean="0"/>
              <a:pPr/>
              <a:t>20.2.2017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982F68D-2852-4188-9767-3059649B7A1B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07D1214-0FFD-4DB8-9658-EE01EB157F1F}" type="datetimeFigureOut">
              <a:rPr lang="hr-HR" smtClean="0"/>
              <a:pPr/>
              <a:t>20.2.2017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982F68D-2852-4188-9767-3059649B7A1B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DA5A76-4D14-45E7-9930-C727422C1EED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07D1214-0FFD-4DB8-9658-EE01EB157F1F}" type="datetimeFigureOut">
              <a:rPr lang="hr-HR" smtClean="0"/>
              <a:pPr/>
              <a:t>20.2.2017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982F68D-2852-4188-9767-3059649B7A1B}" type="slidenum">
              <a:rPr lang="hr-HR" smtClean="0"/>
              <a:pPr/>
              <a:t>‹#›</a:t>
            </a:fld>
            <a:endParaRPr lang="hr-HR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07D1214-0FFD-4DB8-9658-EE01EB157F1F}" type="datetimeFigureOut">
              <a:rPr lang="hr-HR" smtClean="0"/>
              <a:pPr/>
              <a:t>20.2.2017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982F68D-2852-4188-9767-3059649B7A1B}" type="slidenum">
              <a:rPr lang="hr-HR" smtClean="0"/>
              <a:pPr/>
              <a:t>‹#›</a:t>
            </a:fld>
            <a:endParaRPr lang="hr-HR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07D1214-0FFD-4DB8-9658-EE01EB157F1F}" type="datetimeFigureOut">
              <a:rPr lang="hr-HR" smtClean="0"/>
              <a:pPr/>
              <a:t>20.2.2017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982F68D-2852-4188-9767-3059649B7A1B}" type="slidenum">
              <a:rPr lang="hr-HR" smtClean="0"/>
              <a:pPr/>
              <a:t>‹#›</a:t>
            </a:fld>
            <a:endParaRPr lang="hr-HR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07D1214-0FFD-4DB8-9658-EE01EB157F1F}" type="datetimeFigureOut">
              <a:rPr lang="hr-HR" smtClean="0"/>
              <a:pPr/>
              <a:t>20.2.2017</a:t>
            </a:fld>
            <a:endParaRPr lang="hr-H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hr-H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982F68D-2852-4188-9767-3059649B7A1B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07D1214-0FFD-4DB8-9658-EE01EB157F1F}" type="datetimeFigureOut">
              <a:rPr lang="hr-HR" smtClean="0"/>
              <a:pPr/>
              <a:t>20.2.2017</a:t>
            </a:fld>
            <a:endParaRPr lang="hr-H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hr-H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982F68D-2852-4188-9767-3059649B7A1B}" type="slidenum">
              <a:rPr lang="hr-HR" smtClean="0"/>
              <a:pPr/>
              <a:t>‹#›</a:t>
            </a:fld>
            <a:endParaRPr lang="hr-HR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07D1214-0FFD-4DB8-9658-EE01EB157F1F}" type="datetimeFigureOut">
              <a:rPr lang="hr-HR" smtClean="0"/>
              <a:pPr/>
              <a:t>20.2.2017</a:t>
            </a:fld>
            <a:endParaRPr lang="hr-H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hr-H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982F68D-2852-4188-9767-3059649B7A1B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607D1214-0FFD-4DB8-9658-EE01EB157F1F}" type="datetimeFigureOut">
              <a:rPr lang="hr-HR" smtClean="0"/>
              <a:pPr/>
              <a:t>20.2.2017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982F68D-2852-4188-9767-3059649B7A1B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607D1214-0FFD-4DB8-9658-EE01EB157F1F}" type="datetimeFigureOut">
              <a:rPr lang="hr-HR" smtClean="0"/>
              <a:pPr/>
              <a:t>20.2.2017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3982F68D-2852-4188-9767-3059649B7A1B}" type="slidenum">
              <a:rPr lang="hr-HR" smtClean="0"/>
              <a:pPr/>
              <a:t>‹#›</a:t>
            </a:fld>
            <a:endParaRPr lang="hr-HR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4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607D1214-0FFD-4DB8-9658-EE01EB157F1F}" type="datetimeFigureOut">
              <a:rPr lang="hr-HR" smtClean="0"/>
              <a:pPr/>
              <a:t>20.2.2017</a:t>
            </a:fld>
            <a:endParaRPr lang="hr-HR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hr-HR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3982F68D-2852-4188-9767-3059649B7A1B}" type="slidenum">
              <a:rPr lang="hr-HR" smtClean="0"/>
              <a:pPr/>
              <a:t>‹#›</a:t>
            </a:fld>
            <a:endParaRPr lang="hr-H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2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1.bin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Isosceles Triangle 3"/>
          <p:cNvSpPr/>
          <p:nvPr/>
        </p:nvSpPr>
        <p:spPr>
          <a:xfrm>
            <a:off x="2843808" y="1341438"/>
            <a:ext cx="4014192" cy="4895874"/>
          </a:xfrm>
          <a:prstGeom prst="triangle">
            <a:avLst>
              <a:gd name="adj" fmla="val 49365"/>
            </a:avLst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hr-HR"/>
          </a:p>
        </p:txBody>
      </p:sp>
      <p:sp>
        <p:nvSpPr>
          <p:cNvPr id="25603" name="Title 3"/>
          <p:cNvSpPr>
            <a:spLocks noGrp="1"/>
          </p:cNvSpPr>
          <p:nvPr>
            <p:ph type="title"/>
          </p:nvPr>
        </p:nvSpPr>
        <p:spPr>
          <a:xfrm>
            <a:off x="590550" y="188913"/>
            <a:ext cx="8229600" cy="1143000"/>
          </a:xfrm>
        </p:spPr>
        <p:txBody>
          <a:bodyPr/>
          <a:lstStyle/>
          <a:p>
            <a:pPr eaLnBrk="1" hangingPunct="1"/>
            <a:r>
              <a:rPr lang="hr-HR" dirty="0" smtClean="0">
                <a:solidFill>
                  <a:schemeClr val="bg1"/>
                </a:solidFill>
                <a:effectLst/>
                <a:latin typeface="Calibri" pitchFamily="34" charset="0"/>
                <a:cs typeface="Calibri" pitchFamily="34" charset="0"/>
              </a:rPr>
              <a:t>RAZINE DOKAZA</a:t>
            </a:r>
          </a:p>
        </p:txBody>
      </p:sp>
      <p:sp>
        <p:nvSpPr>
          <p:cNvPr id="3" name="Rectangle 2"/>
          <p:cNvSpPr/>
          <p:nvPr/>
        </p:nvSpPr>
        <p:spPr>
          <a:xfrm>
            <a:off x="755576" y="1484784"/>
            <a:ext cx="8208911" cy="42288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95300" indent="-495300" algn="ctr">
              <a:lnSpc>
                <a:spcPct val="80000"/>
              </a:lnSpc>
              <a:defRPr/>
            </a:pPr>
            <a:r>
              <a:rPr lang="hr-HR" sz="2400" b="1" dirty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N od 1 RCT</a:t>
            </a:r>
          </a:p>
          <a:p>
            <a:pPr marL="495300" indent="-495300" algn="ctr">
              <a:lnSpc>
                <a:spcPct val="80000"/>
              </a:lnSpc>
              <a:defRPr/>
            </a:pPr>
            <a:endParaRPr lang="hr-HR" sz="2400" b="1" dirty="0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  <a:p>
            <a:pPr marL="495300" indent="-495300" algn="ctr">
              <a:lnSpc>
                <a:spcPct val="80000"/>
              </a:lnSpc>
              <a:defRPr/>
            </a:pPr>
            <a:r>
              <a:rPr lang="hr-HR" sz="2400" b="1" dirty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Sustavni pregled RCT-a (sa ili bez meta-analize)</a:t>
            </a:r>
          </a:p>
          <a:p>
            <a:pPr marL="495300" indent="-495300" algn="ctr">
              <a:lnSpc>
                <a:spcPct val="80000"/>
              </a:lnSpc>
              <a:defRPr/>
            </a:pPr>
            <a:endParaRPr lang="hr-HR" sz="2400" b="1" dirty="0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  <a:p>
            <a:pPr marL="495300" indent="-495300" algn="ctr">
              <a:lnSpc>
                <a:spcPct val="80000"/>
              </a:lnSpc>
              <a:defRPr/>
            </a:pPr>
            <a:r>
              <a:rPr lang="hr-HR" sz="2400" b="1" dirty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Pojedinačni RCT</a:t>
            </a:r>
          </a:p>
          <a:p>
            <a:pPr marL="495300" indent="-495300" algn="ctr">
              <a:lnSpc>
                <a:spcPct val="80000"/>
              </a:lnSpc>
              <a:defRPr/>
            </a:pPr>
            <a:endParaRPr lang="hr-HR" sz="2400" b="1" dirty="0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  <a:p>
            <a:pPr marL="495300" indent="-495300" algn="ctr">
              <a:lnSpc>
                <a:spcPct val="80000"/>
              </a:lnSpc>
              <a:defRPr/>
            </a:pPr>
            <a:r>
              <a:rPr lang="hr-HR" sz="2400" b="1" dirty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Sustavni pregled opažajnih istraživanja</a:t>
            </a:r>
          </a:p>
          <a:p>
            <a:pPr marL="495300" indent="-495300" algn="ctr">
              <a:lnSpc>
                <a:spcPct val="80000"/>
              </a:lnSpc>
              <a:defRPr/>
            </a:pPr>
            <a:endParaRPr lang="hr-HR" sz="2400" b="1" dirty="0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  <a:p>
            <a:pPr marL="495300" indent="-495300" algn="ctr">
              <a:lnSpc>
                <a:spcPct val="80000"/>
              </a:lnSpc>
              <a:defRPr/>
            </a:pPr>
            <a:r>
              <a:rPr lang="hr-HR" sz="2400" b="1" dirty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Pojedinačno opažajno istraživanje </a:t>
            </a:r>
          </a:p>
          <a:p>
            <a:pPr marL="495300" indent="-495300" algn="ctr">
              <a:lnSpc>
                <a:spcPct val="80000"/>
              </a:lnSpc>
              <a:defRPr/>
            </a:pPr>
            <a:r>
              <a:rPr lang="hr-HR" sz="2400" b="1" dirty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(</a:t>
            </a:r>
            <a:r>
              <a:rPr lang="hr-HR" sz="2400" b="1" dirty="0" err="1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kohortna</a:t>
            </a:r>
            <a:r>
              <a:rPr lang="hr-HR" sz="2400" b="1" dirty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 studija, istraživanje parova, </a:t>
            </a:r>
            <a:r>
              <a:rPr lang="hr-HR" sz="2400" b="1" dirty="0" err="1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presječno</a:t>
            </a:r>
            <a:r>
              <a:rPr lang="hr-HR" sz="2400" b="1" dirty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 istraživanje)</a:t>
            </a:r>
          </a:p>
          <a:p>
            <a:pPr marL="495300" indent="-495300" algn="ctr">
              <a:lnSpc>
                <a:spcPct val="80000"/>
              </a:lnSpc>
              <a:defRPr/>
            </a:pPr>
            <a:endParaRPr lang="hr-HR" sz="2400" b="1" dirty="0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  <a:p>
            <a:pPr marL="495300" indent="-495300" algn="ctr">
              <a:lnSpc>
                <a:spcPct val="80000"/>
              </a:lnSpc>
              <a:defRPr/>
            </a:pPr>
            <a:r>
              <a:rPr lang="hr-HR" sz="2400" b="1" dirty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Fiziološka istraživanja</a:t>
            </a:r>
          </a:p>
          <a:p>
            <a:pPr marL="495300" indent="-495300" algn="ctr">
              <a:lnSpc>
                <a:spcPct val="80000"/>
              </a:lnSpc>
              <a:defRPr/>
            </a:pPr>
            <a:endParaRPr lang="hr-HR" sz="2400" b="1" dirty="0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  <a:p>
            <a:pPr marL="495300" indent="-495300" algn="ctr">
              <a:lnSpc>
                <a:spcPct val="80000"/>
              </a:lnSpc>
              <a:defRPr/>
            </a:pPr>
            <a:r>
              <a:rPr lang="hr-HR" sz="2400" b="1" dirty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Nesustavna klinička opažanja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195263" y="228600"/>
            <a:ext cx="8162925" cy="914400"/>
          </a:xfrm>
        </p:spPr>
        <p:txBody>
          <a:bodyPr/>
          <a:lstStyle/>
          <a:p>
            <a:pPr eaLnBrk="1" hangingPunct="1">
              <a:defRPr/>
            </a:pPr>
            <a:r>
              <a:rPr lang="hr-HR" dirty="0" smtClean="0">
                <a:solidFill>
                  <a:srgbClr val="008FAC"/>
                </a:solidFill>
                <a:latin typeface="Calibri" pitchFamily="34" charset="0"/>
                <a:cs typeface="Calibri" pitchFamily="34" charset="0"/>
              </a:rPr>
              <a:t>Prikazivanje podataka</a:t>
            </a:r>
            <a:endParaRPr lang="en-US" dirty="0" smtClean="0">
              <a:solidFill>
                <a:srgbClr val="008FAC"/>
              </a:solidFill>
              <a:latin typeface="Calibri" pitchFamily="34" charset="0"/>
              <a:cs typeface="Calibri" pitchFamily="34" charset="0"/>
            </a:endParaRPr>
          </a:p>
        </p:txBody>
      </p:sp>
      <p:graphicFrame>
        <p:nvGraphicFramePr>
          <p:cNvPr id="4" name="Group 103"/>
          <p:cNvGraphicFramePr>
            <a:graphicFrameLocks noGrp="1"/>
          </p:cNvGraphicFramePr>
          <p:nvPr/>
        </p:nvGraphicFramePr>
        <p:xfrm>
          <a:off x="611188" y="1628775"/>
          <a:ext cx="4105275" cy="2012951"/>
        </p:xfrm>
        <a:graphic>
          <a:graphicData uri="http://schemas.openxmlformats.org/drawingml/2006/table">
            <a:tbl>
              <a:tblPr/>
              <a:tblGrid>
                <a:gridCol w="1090612"/>
                <a:gridCol w="1284288"/>
                <a:gridCol w="1730375"/>
              </a:tblGrid>
              <a:tr h="92551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Događaj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Kontrolna skupina</a:t>
                      </a:r>
                      <a:endParaRPr kumimoji="0" lang="pl-PL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Pokusna skupina</a:t>
                      </a:r>
                      <a:endParaRPr kumimoji="0" lang="pl-PL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54292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DA</a:t>
                      </a:r>
                      <a:endParaRPr kumimoji="0" lang="pl-PL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a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b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544513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NE</a:t>
                      </a:r>
                      <a:endParaRPr kumimoji="0" lang="pl-PL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c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d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64533" name="Text Box 8"/>
          <p:cNvSpPr txBox="1">
            <a:spLocks noChangeArrowheads="1"/>
          </p:cNvSpPr>
          <p:nvPr/>
        </p:nvSpPr>
        <p:spPr bwMode="auto">
          <a:xfrm>
            <a:off x="4929188" y="2928938"/>
            <a:ext cx="3284537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hr-HR" sz="2400" b="1" dirty="0">
                <a:solidFill>
                  <a:srgbClr val="008FAC"/>
                </a:solidFill>
                <a:latin typeface="Calibri" pitchFamily="34" charset="0"/>
                <a:cs typeface="Calibri" pitchFamily="34" charset="0"/>
              </a:rPr>
              <a:t>ER = </a:t>
            </a:r>
            <a:r>
              <a:rPr lang="hr-HR" sz="2400" b="1" dirty="0" err="1">
                <a:solidFill>
                  <a:srgbClr val="008FAC"/>
                </a:solidFill>
                <a:latin typeface="Calibri" pitchFamily="34" charset="0"/>
                <a:cs typeface="Calibri" pitchFamily="34" charset="0"/>
              </a:rPr>
              <a:t>ev</a:t>
            </a:r>
            <a:r>
              <a:rPr lang="hr-HR" sz="2400" b="1" dirty="0" err="1">
                <a:solidFill>
                  <a:srgbClr val="008CA8"/>
                </a:solidFill>
                <a:latin typeface="Calibri" pitchFamily="34" charset="0"/>
                <a:cs typeface="Calibri" pitchFamily="34" charset="0"/>
              </a:rPr>
              <a:t>e</a:t>
            </a:r>
            <a:r>
              <a:rPr lang="hr-HR" sz="2400" b="1" dirty="0" err="1">
                <a:solidFill>
                  <a:srgbClr val="008FAC"/>
                </a:solidFill>
                <a:latin typeface="Calibri" pitchFamily="34" charset="0"/>
                <a:cs typeface="Calibri" pitchFamily="34" charset="0"/>
              </a:rPr>
              <a:t>nt</a:t>
            </a:r>
            <a:r>
              <a:rPr lang="hr-HR" sz="2400" b="1" dirty="0">
                <a:solidFill>
                  <a:srgbClr val="008FAC"/>
                </a:solidFill>
                <a:latin typeface="Calibri" pitchFamily="34" charset="0"/>
                <a:cs typeface="Calibri" pitchFamily="34" charset="0"/>
              </a:rPr>
              <a:t> rate</a:t>
            </a:r>
          </a:p>
          <a:p>
            <a:r>
              <a:rPr lang="hr-HR" sz="2400" b="1" dirty="0">
                <a:solidFill>
                  <a:srgbClr val="008FAC"/>
                </a:solidFill>
                <a:latin typeface="Calibri" pitchFamily="34" charset="0"/>
                <a:cs typeface="Calibri" pitchFamily="34" charset="0"/>
              </a:rPr>
              <a:t>RR = </a:t>
            </a:r>
            <a:r>
              <a:rPr lang="hr-HR" sz="2400" b="1" dirty="0" err="1">
                <a:solidFill>
                  <a:srgbClr val="008FAC"/>
                </a:solidFill>
                <a:latin typeface="Calibri" pitchFamily="34" charset="0"/>
                <a:cs typeface="Calibri" pitchFamily="34" charset="0"/>
              </a:rPr>
              <a:t>risk</a:t>
            </a:r>
            <a:r>
              <a:rPr lang="hr-HR" sz="2400" b="1" dirty="0">
                <a:solidFill>
                  <a:srgbClr val="008FAC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hr-HR" sz="2400" b="1" dirty="0" err="1">
                <a:solidFill>
                  <a:srgbClr val="008FAC"/>
                </a:solidFill>
                <a:latin typeface="Calibri" pitchFamily="34" charset="0"/>
                <a:cs typeface="Calibri" pitchFamily="34" charset="0"/>
              </a:rPr>
              <a:t>reduction</a:t>
            </a:r>
            <a:endParaRPr lang="en-US" sz="2400" b="1" dirty="0">
              <a:solidFill>
                <a:srgbClr val="008FAC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64534" name="Text Box 17"/>
          <p:cNvSpPr txBox="1">
            <a:spLocks noChangeArrowheads="1"/>
          </p:cNvSpPr>
          <p:nvPr/>
        </p:nvSpPr>
        <p:spPr bwMode="auto">
          <a:xfrm>
            <a:off x="611188" y="4005263"/>
            <a:ext cx="3960812" cy="18002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120000"/>
              </a:lnSpc>
            </a:pPr>
            <a:r>
              <a:rPr lang="hr-HR" sz="2000" dirty="0">
                <a:latin typeface="Calibri" pitchFamily="34" charset="0"/>
                <a:cs typeface="Calibri" pitchFamily="34" charset="0"/>
              </a:rPr>
              <a:t>CER = a / (a + c)</a:t>
            </a:r>
            <a:endParaRPr lang="en-US" sz="2000" dirty="0">
              <a:latin typeface="Calibri" pitchFamily="34" charset="0"/>
              <a:cs typeface="Calibri" pitchFamily="34" charset="0"/>
            </a:endParaRPr>
          </a:p>
          <a:p>
            <a:pPr>
              <a:lnSpc>
                <a:spcPct val="120000"/>
              </a:lnSpc>
            </a:pPr>
            <a:r>
              <a:rPr lang="hr-HR" sz="2000" dirty="0">
                <a:latin typeface="Calibri" pitchFamily="34" charset="0"/>
                <a:cs typeface="Calibri" pitchFamily="34" charset="0"/>
              </a:rPr>
              <a:t>EER = b / (b + d)</a:t>
            </a:r>
            <a:endParaRPr lang="en-US" sz="2000" dirty="0">
              <a:latin typeface="Calibri" pitchFamily="34" charset="0"/>
              <a:cs typeface="Calibri" pitchFamily="34" charset="0"/>
            </a:endParaRPr>
          </a:p>
          <a:p>
            <a:pPr>
              <a:lnSpc>
                <a:spcPct val="120000"/>
              </a:lnSpc>
            </a:pPr>
            <a:r>
              <a:rPr lang="hr-HR" sz="2000" dirty="0">
                <a:latin typeface="Calibri" pitchFamily="34" charset="0"/>
                <a:cs typeface="Calibri" pitchFamily="34" charset="0"/>
              </a:rPr>
              <a:t>RRR = (CER – EER) / CER</a:t>
            </a:r>
            <a:endParaRPr lang="en-US" sz="2000" dirty="0">
              <a:latin typeface="Calibri" pitchFamily="34" charset="0"/>
              <a:cs typeface="Calibri" pitchFamily="34" charset="0"/>
            </a:endParaRPr>
          </a:p>
          <a:p>
            <a:pPr>
              <a:lnSpc>
                <a:spcPct val="120000"/>
              </a:lnSpc>
            </a:pPr>
            <a:r>
              <a:rPr lang="hr-HR" sz="2000" dirty="0">
                <a:latin typeface="Calibri" pitchFamily="34" charset="0"/>
                <a:cs typeface="Calibri" pitchFamily="34" charset="0"/>
              </a:rPr>
              <a:t>ARR = CER – EER</a:t>
            </a:r>
            <a:endParaRPr lang="en-US" sz="2000" dirty="0">
              <a:latin typeface="Calibri" pitchFamily="34" charset="0"/>
              <a:cs typeface="Calibri" pitchFamily="34" charset="0"/>
            </a:endParaRPr>
          </a:p>
          <a:p>
            <a:pPr>
              <a:lnSpc>
                <a:spcPct val="120000"/>
              </a:lnSpc>
            </a:pPr>
            <a:r>
              <a:rPr lang="hr-HR" sz="2000" dirty="0">
                <a:latin typeface="Calibri" pitchFamily="34" charset="0"/>
                <a:cs typeface="Calibri" pitchFamily="34" charset="0"/>
              </a:rPr>
              <a:t>NNT = 1 / ARR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2"/>
          <p:cNvSpPr txBox="1">
            <a:spLocks/>
          </p:cNvSpPr>
          <p:nvPr/>
        </p:nvSpPr>
        <p:spPr>
          <a:xfrm>
            <a:off x="323528" y="2420888"/>
            <a:ext cx="8686800" cy="1143000"/>
          </a:xfrm>
          <a:prstGeom prst="rect">
            <a:avLst/>
          </a:prstGeom>
        </p:spPr>
        <p:txBody>
          <a:bodyPr vert="horz" rtlCol="0" anchor="ctr">
            <a:no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hr-HR" sz="4400" b="1" noProof="0" dirty="0" err="1" smtClean="0">
                <a:solidFill>
                  <a:schemeClr val="tx2"/>
                </a:solidFill>
                <a:latin typeface="Calibri" pitchFamily="34" charset="0"/>
                <a:ea typeface="+mj-ea"/>
                <a:cs typeface="Calibri" pitchFamily="34" charset="0"/>
              </a:rPr>
              <a:t>Po</a:t>
            </a:r>
            <a:r>
              <a:rPr kumimoji="0" lang="hr-HR" sz="44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2"/>
                </a:solidFill>
                <a:uLnTx/>
                <a:uFillTx/>
                <a:latin typeface="Calibri" pitchFamily="34" charset="0"/>
                <a:ea typeface="+mj-ea"/>
                <a:cs typeface="Calibri" pitchFamily="34" charset="0"/>
              </a:rPr>
              <a:t>rješka</a:t>
            </a:r>
            <a:r>
              <a:rPr kumimoji="0" lang="hr-HR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uLnTx/>
                <a:uFillTx/>
                <a:latin typeface="Calibri" pitchFamily="34" charset="0"/>
                <a:ea typeface="+mj-ea"/>
                <a:cs typeface="Calibri" pitchFamily="34" charset="0"/>
              </a:rPr>
              <a:t> – treba pratiti </a:t>
            </a:r>
            <a:r>
              <a:rPr kumimoji="0" lang="hr-HR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8CA8"/>
                </a:solidFill>
                <a:uLnTx/>
                <a:uFillTx/>
                <a:latin typeface="Calibri" pitchFamily="34" charset="0"/>
                <a:ea typeface="+mj-ea"/>
                <a:cs typeface="Calibri" pitchFamily="34" charset="0"/>
              </a:rPr>
              <a:t>ISHOD</a:t>
            </a:r>
            <a:r>
              <a:rPr kumimoji="0" lang="hr-HR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uLnTx/>
                <a:uFillTx/>
                <a:latin typeface="Calibri" pitchFamily="34" charset="0"/>
                <a:ea typeface="+mj-ea"/>
                <a:cs typeface="Calibri" pitchFamily="34" charset="0"/>
              </a:rPr>
              <a:t>, a</a:t>
            </a:r>
            <a:r>
              <a:rPr kumimoji="0" lang="hr-HR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uLnTx/>
                <a:uFillTx/>
                <a:latin typeface="Calibri" pitchFamily="34" charset="0"/>
                <a:ea typeface="+mj-ea"/>
                <a:cs typeface="Calibri" pitchFamily="34" charset="0"/>
              </a:rPr>
              <a:t> </a:t>
            </a:r>
            <a:r>
              <a:rPr kumimoji="0" lang="hr-HR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8CA8"/>
                </a:solidFill>
                <a:uLnTx/>
                <a:uFillTx/>
                <a:latin typeface="Calibri" pitchFamily="34" charset="0"/>
                <a:ea typeface="+mj-ea"/>
                <a:cs typeface="Calibri" pitchFamily="34" charset="0"/>
              </a:rPr>
              <a:t>NE</a:t>
            </a:r>
            <a:r>
              <a:rPr kumimoji="0" lang="hr-HR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uLnTx/>
                <a:uFillTx/>
                <a:latin typeface="Calibri" pitchFamily="34" charset="0"/>
                <a:ea typeface="+mj-ea"/>
                <a:cs typeface="Calibri" pitchFamily="34" charset="0"/>
              </a:rPr>
              <a:t> </a:t>
            </a:r>
            <a:r>
              <a:rPr kumimoji="0" lang="hr-HR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8CA8"/>
                </a:solidFill>
                <a:uLnTx/>
                <a:uFillTx/>
                <a:latin typeface="Calibri" pitchFamily="34" charset="0"/>
                <a:ea typeface="+mj-ea"/>
                <a:cs typeface="Calibri" pitchFamily="34" charset="0"/>
              </a:rPr>
              <a:t>MEHANIZAM!!</a:t>
            </a:r>
            <a:endParaRPr kumimoji="0" lang="hr-HR" sz="4400" b="1" i="0" u="none" strike="noStrike" kern="1200" cap="none" spc="0" normalizeH="0" baseline="0" noProof="0" dirty="0">
              <a:ln>
                <a:noFill/>
              </a:ln>
              <a:solidFill>
                <a:srgbClr val="008CA8"/>
              </a:solidFill>
              <a:uLnTx/>
              <a:uFillTx/>
              <a:latin typeface="Calibri" pitchFamily="34" charset="0"/>
              <a:ea typeface="+mj-ea"/>
              <a:cs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Content Placeholder 1"/>
          <p:cNvSpPr>
            <a:spLocks noGrp="1"/>
          </p:cNvSpPr>
          <p:nvPr>
            <p:ph idx="1"/>
          </p:nvPr>
        </p:nvSpPr>
        <p:spPr>
          <a:xfrm>
            <a:off x="457200" y="1481138"/>
            <a:ext cx="8229600" cy="4179887"/>
          </a:xfrm>
        </p:spPr>
        <p:txBody>
          <a:bodyPr/>
          <a:lstStyle/>
          <a:p>
            <a:pPr eaLnBrk="1" hangingPunct="1"/>
            <a:r>
              <a:rPr lang="hr-HR" dirty="0" smtClean="0">
                <a:latin typeface="Calibri" pitchFamily="34" charset="0"/>
                <a:cs typeface="Calibri" pitchFamily="34" charset="0"/>
              </a:rPr>
              <a:t>Ishod označuje je li ili nije bolesnik imao koristi od zdravstvene skrbi koja mu je pružena.</a:t>
            </a:r>
          </a:p>
          <a:p>
            <a:pPr eaLnBrk="1" hangingPunct="1">
              <a:buFont typeface="Wingdings 3" pitchFamily="18" charset="2"/>
              <a:buNone/>
            </a:pPr>
            <a:r>
              <a:rPr lang="hr-HR" dirty="0" smtClean="0">
                <a:latin typeface="Calibri" pitchFamily="34" charset="0"/>
                <a:cs typeface="Calibri" pitchFamily="34" charset="0"/>
              </a:rPr>
              <a:t> </a:t>
            </a:r>
          </a:p>
          <a:p>
            <a:pPr eaLnBrk="1" hangingPunct="1"/>
            <a:r>
              <a:rPr lang="hr-HR" dirty="0" smtClean="0">
                <a:latin typeface="Calibri" pitchFamily="34" charset="0"/>
                <a:cs typeface="Calibri" pitchFamily="34" charset="0"/>
              </a:rPr>
              <a:t>Koja je mjera ishoda dobra kao pokazatelj djelotvornosti?</a:t>
            </a:r>
          </a:p>
          <a:p>
            <a:pPr lvl="1"/>
            <a:r>
              <a:rPr lang="hr-HR" dirty="0" smtClean="0">
                <a:latin typeface="Calibri" pitchFamily="34" charset="0"/>
                <a:cs typeface="Calibri" pitchFamily="34" charset="0"/>
              </a:rPr>
              <a:t>Mora biti jasno mjerljiva</a:t>
            </a:r>
          </a:p>
          <a:p>
            <a:pPr lvl="1"/>
            <a:r>
              <a:rPr lang="hr-HR" dirty="0" smtClean="0">
                <a:latin typeface="Calibri" pitchFamily="34" charset="0"/>
                <a:cs typeface="Calibri" pitchFamily="34" charset="0"/>
              </a:rPr>
              <a:t>Mora se jednostavno definirati i odrediti</a:t>
            </a:r>
          </a:p>
          <a:p>
            <a:pPr lvl="1"/>
            <a:r>
              <a:rPr lang="hr-HR" dirty="0" smtClean="0">
                <a:latin typeface="Calibri" pitchFamily="34" charset="0"/>
                <a:cs typeface="Calibri" pitchFamily="34" charset="0"/>
              </a:rPr>
              <a:t>Mora biti se moći standardizirati za potrebe istraživanja</a:t>
            </a:r>
          </a:p>
          <a:p>
            <a:pPr eaLnBrk="1" hangingPunct="1">
              <a:buFont typeface="Wingdings 3" pitchFamily="18" charset="2"/>
              <a:buNone/>
            </a:pPr>
            <a:endParaRPr lang="hr-HR" dirty="0" smtClean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hr-HR" dirty="0" smtClean="0">
                <a:solidFill>
                  <a:srgbClr val="008FAC"/>
                </a:solidFill>
                <a:effectLst/>
                <a:latin typeface="Calibri" pitchFamily="34" charset="0"/>
                <a:cs typeface="Calibri" pitchFamily="34" charset="0"/>
              </a:rPr>
              <a:t>Što je to mjera ishoda?</a:t>
            </a:r>
            <a:endParaRPr lang="hr-HR" dirty="0">
              <a:solidFill>
                <a:srgbClr val="008FAC"/>
              </a:solidFill>
              <a:effectLst/>
              <a:latin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Content Placeholder 1"/>
          <p:cNvSpPr>
            <a:spLocks noGrp="1"/>
          </p:cNvSpPr>
          <p:nvPr>
            <p:ph idx="1"/>
          </p:nvPr>
        </p:nvSpPr>
        <p:spPr>
          <a:xfrm>
            <a:off x="457200" y="1481138"/>
            <a:ext cx="8229600" cy="4179887"/>
          </a:xfrm>
        </p:spPr>
        <p:txBody>
          <a:bodyPr/>
          <a:lstStyle/>
          <a:p>
            <a:r>
              <a:rPr lang="hr-HR" dirty="0" smtClean="0">
                <a:latin typeface="Calibri" pitchFamily="34" charset="0"/>
                <a:cs typeface="Calibri" pitchFamily="34" charset="0"/>
              </a:rPr>
              <a:t>Osoba je došla u </a:t>
            </a:r>
            <a:r>
              <a:rPr lang="hr-HR" sz="3200" dirty="0" smtClean="0">
                <a:latin typeface="Calibri" pitchFamily="34" charset="0"/>
                <a:cs typeface="Calibri" pitchFamily="34" charset="0"/>
              </a:rPr>
              <a:t>kliniku</a:t>
            </a:r>
            <a:r>
              <a:rPr lang="hr-HR" dirty="0" smtClean="0">
                <a:latin typeface="Calibri" pitchFamily="34" charset="0"/>
                <a:cs typeface="Calibri" pitchFamily="34" charset="0"/>
              </a:rPr>
              <a:t> sa svježim psećim ugrizom. Ugriz je izgledao čist i liječnik se pitao je li nužno profilaktički dati antibiotik.</a:t>
            </a:r>
          </a:p>
          <a:p>
            <a:pPr eaLnBrk="1" hangingPunct="1">
              <a:buFont typeface="Wingdings 3" pitchFamily="18" charset="2"/>
              <a:buNone/>
            </a:pPr>
            <a:r>
              <a:rPr lang="hr-HR" dirty="0" smtClean="0">
                <a:latin typeface="Calibri" pitchFamily="34" charset="0"/>
                <a:cs typeface="Calibri" pitchFamily="34" charset="0"/>
              </a:rPr>
              <a:t> </a:t>
            </a:r>
          </a:p>
          <a:p>
            <a:pPr eaLnBrk="1" hangingPunct="1"/>
            <a:r>
              <a:rPr lang="hr-HR" dirty="0" smtClean="0">
                <a:latin typeface="Calibri" pitchFamily="34" charset="0"/>
                <a:cs typeface="Calibri" pitchFamily="34" charset="0"/>
              </a:rPr>
              <a:t>Pretražio je MEDLINE i naišao na meta-analizu u kojoj se tvrdilo da je prosječna stopa infekcije nakon psećega ugriza 14% i da su antibiotici prepolovili taj rizik.</a:t>
            </a:r>
          </a:p>
          <a:p>
            <a:pPr eaLnBrk="1" hangingPunct="1">
              <a:buFont typeface="Wingdings 3" pitchFamily="18" charset="2"/>
              <a:buNone/>
            </a:pPr>
            <a:endParaRPr lang="hr-HR" dirty="0" smtClean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hr-HR" dirty="0" smtClean="0">
                <a:solidFill>
                  <a:srgbClr val="008FAC"/>
                </a:solidFill>
                <a:effectLst/>
                <a:latin typeface="Calibri" pitchFamily="34" charset="0"/>
                <a:cs typeface="Calibri" pitchFamily="34" charset="0"/>
              </a:rPr>
              <a:t>EBM primjer - terapija</a:t>
            </a:r>
            <a:endParaRPr lang="hr-HR" dirty="0">
              <a:solidFill>
                <a:srgbClr val="008FAC"/>
              </a:solidFill>
              <a:effectLst/>
              <a:latin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Content Placeholder 1"/>
          <p:cNvSpPr>
            <a:spLocks noGrp="1"/>
          </p:cNvSpPr>
          <p:nvPr>
            <p:ph idx="1"/>
          </p:nvPr>
        </p:nvSpPr>
        <p:spPr>
          <a:xfrm>
            <a:off x="457200" y="1481138"/>
            <a:ext cx="8229600" cy="1660525"/>
          </a:xfrm>
        </p:spPr>
        <p:txBody>
          <a:bodyPr/>
          <a:lstStyle/>
          <a:p>
            <a:pPr eaLnBrk="1" hangingPunct="1"/>
            <a:r>
              <a:rPr lang="hr-HR" dirty="0" smtClean="0">
                <a:latin typeface="Calibri" pitchFamily="34" charset="0"/>
                <a:cs typeface="Arial" charset="0"/>
              </a:rPr>
              <a:t>Prosječna stopa infekcije nakon psećega ugriza je 14%. Antibiotici su prepolovili taj rizik.</a:t>
            </a:r>
          </a:p>
          <a:p>
            <a:pPr eaLnBrk="1" hangingPunct="1"/>
            <a:r>
              <a:rPr lang="hr-HR" dirty="0" smtClean="0">
                <a:solidFill>
                  <a:srgbClr val="008FAC"/>
                </a:solidFill>
                <a:latin typeface="Calibri" pitchFamily="34" charset="0"/>
                <a:cs typeface="Arial" charset="0"/>
              </a:rPr>
              <a:t>Prevedeno u ishode:</a:t>
            </a:r>
          </a:p>
          <a:p>
            <a:pPr eaLnBrk="1" hangingPunct="1">
              <a:buFont typeface="Wingdings 3" pitchFamily="18" charset="2"/>
              <a:buNone/>
            </a:pPr>
            <a:endParaRPr lang="hr-HR" dirty="0" smtClean="0">
              <a:latin typeface="Calibri" pitchFamily="34" charset="0"/>
              <a:cs typeface="Arial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hr-HR" dirty="0" smtClean="0">
                <a:solidFill>
                  <a:srgbClr val="008FAC"/>
                </a:solidFill>
                <a:effectLst/>
              </a:rPr>
              <a:t>EBM primjer - terapija</a:t>
            </a:r>
            <a:endParaRPr lang="hr-HR" dirty="0">
              <a:solidFill>
                <a:srgbClr val="008FAC"/>
              </a:solidFill>
              <a:effectLst/>
            </a:endParaRPr>
          </a:p>
        </p:txBody>
      </p:sp>
      <p:sp>
        <p:nvSpPr>
          <p:cNvPr id="52228" name="Content Placeholder 1"/>
          <p:cNvSpPr txBox="1">
            <a:spLocks/>
          </p:cNvSpPr>
          <p:nvPr/>
        </p:nvSpPr>
        <p:spPr bwMode="auto">
          <a:xfrm>
            <a:off x="684213" y="2997200"/>
            <a:ext cx="8229600" cy="2303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65125" indent="-255588">
              <a:spcBef>
                <a:spcPts val="400"/>
              </a:spcBef>
              <a:buClr>
                <a:schemeClr val="accent1"/>
              </a:buClr>
              <a:buSzPct val="68000"/>
              <a:buFont typeface="Wingdings" pitchFamily="2" charset="2"/>
              <a:buChar char="Ø"/>
            </a:pPr>
            <a:r>
              <a:rPr lang="hr-HR" sz="2700" dirty="0">
                <a:latin typeface="Calibri" pitchFamily="34" charset="0"/>
              </a:rPr>
              <a:t>n</a:t>
            </a:r>
            <a:r>
              <a:rPr lang="hr-HR" sz="2700" dirty="0" smtClean="0">
                <a:latin typeface="Calibri" pitchFamily="34" charset="0"/>
              </a:rPr>
              <a:t>a </a:t>
            </a:r>
            <a:r>
              <a:rPr lang="hr-HR" sz="2700" dirty="0">
                <a:latin typeface="Calibri" pitchFamily="34" charset="0"/>
              </a:rPr>
              <a:t>svakih 100 ljudi, </a:t>
            </a:r>
            <a:r>
              <a:rPr lang="hr-HR" sz="2700" dirty="0" smtClean="0">
                <a:latin typeface="Calibri" pitchFamily="34" charset="0"/>
              </a:rPr>
              <a:t>liječenje antibioticima </a:t>
            </a:r>
            <a:r>
              <a:rPr lang="hr-HR" sz="2700" dirty="0">
                <a:latin typeface="Calibri" pitchFamily="34" charset="0"/>
              </a:rPr>
              <a:t>će spasiti 7 ljudi od infekcije</a:t>
            </a:r>
          </a:p>
          <a:p>
            <a:pPr marL="365125" indent="-255588">
              <a:spcBef>
                <a:spcPts val="400"/>
              </a:spcBef>
              <a:buClr>
                <a:schemeClr val="accent1"/>
              </a:buClr>
              <a:buSzPct val="68000"/>
            </a:pPr>
            <a:r>
              <a:rPr lang="hr-HR" sz="2700" dirty="0">
                <a:latin typeface="Calibri" pitchFamily="34" charset="0"/>
              </a:rPr>
              <a:t>   ili</a:t>
            </a:r>
          </a:p>
          <a:p>
            <a:pPr marL="365125" indent="-255588">
              <a:spcBef>
                <a:spcPts val="400"/>
              </a:spcBef>
              <a:buClr>
                <a:schemeClr val="accent1"/>
              </a:buClr>
              <a:buSzPct val="68000"/>
              <a:buFont typeface="Wingdings" pitchFamily="2" charset="2"/>
              <a:buChar char="Ø"/>
            </a:pPr>
            <a:r>
              <a:rPr lang="hr-HR" sz="2700" dirty="0">
                <a:latin typeface="Calibri" pitchFamily="34" charset="0"/>
              </a:rPr>
              <a:t>l</a:t>
            </a:r>
            <a:r>
              <a:rPr lang="hr-HR" sz="2700" dirty="0" smtClean="0">
                <a:latin typeface="Calibri" pitchFamily="34" charset="0"/>
              </a:rPr>
              <a:t>iječenje </a:t>
            </a:r>
            <a:r>
              <a:rPr lang="hr-HR" sz="2700" dirty="0">
                <a:latin typeface="Calibri" pitchFamily="34" charset="0"/>
              </a:rPr>
              <a:t>14 ljudi </a:t>
            </a:r>
            <a:r>
              <a:rPr lang="hr-HR" sz="2700" dirty="0" smtClean="0">
                <a:latin typeface="Calibri" pitchFamily="34" charset="0"/>
              </a:rPr>
              <a:t>koje je ugrizao pas </a:t>
            </a:r>
            <a:r>
              <a:rPr lang="hr-HR" sz="2700" dirty="0">
                <a:latin typeface="Calibri" pitchFamily="34" charset="0"/>
              </a:rPr>
              <a:t>spriječit će</a:t>
            </a:r>
          </a:p>
          <a:p>
            <a:pPr marL="365125" indent="-255588">
              <a:spcBef>
                <a:spcPts val="400"/>
              </a:spcBef>
              <a:buClr>
                <a:schemeClr val="accent1"/>
              </a:buClr>
              <a:buSzPct val="68000"/>
            </a:pPr>
            <a:r>
              <a:rPr lang="hr-HR" sz="2700" dirty="0">
                <a:latin typeface="Calibri" pitchFamily="34" charset="0"/>
              </a:rPr>
              <a:t>   jednu </a:t>
            </a:r>
            <a:r>
              <a:rPr lang="hr-HR" sz="2700" dirty="0" smtClean="0">
                <a:latin typeface="Calibri" pitchFamily="34" charset="0"/>
              </a:rPr>
              <a:t>infekciju.</a:t>
            </a:r>
            <a:endParaRPr lang="hr-HR" sz="2700" dirty="0">
              <a:latin typeface="Calibri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 flipH="1">
            <a:off x="2555875" y="5373688"/>
            <a:ext cx="6408738" cy="64611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r-HR" dirty="0">
                <a:solidFill>
                  <a:srgbClr val="008FAC"/>
                </a:solidFill>
                <a:latin typeface="Calibri" pitchFamily="34" charset="0"/>
                <a:cs typeface="Arial" pitchFamily="34" charset="0"/>
              </a:rPr>
              <a:t>NNT</a:t>
            </a:r>
            <a:r>
              <a:rPr lang="hr-HR" dirty="0">
                <a:latin typeface="Calibri" pitchFamily="34" charset="0"/>
                <a:cs typeface="Arial" pitchFamily="34" charset="0"/>
              </a:rPr>
              <a:t> </a:t>
            </a:r>
            <a:r>
              <a:rPr lang="hr-HR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Arial" pitchFamily="34" charset="0"/>
              </a:rPr>
              <a:t>ili </a:t>
            </a:r>
            <a:r>
              <a:rPr lang="hr-HR" dirty="0" err="1">
                <a:solidFill>
                  <a:srgbClr val="008FAC"/>
                </a:solidFill>
                <a:latin typeface="Calibri" pitchFamily="34" charset="0"/>
                <a:cs typeface="Arial" pitchFamily="34" charset="0"/>
              </a:rPr>
              <a:t>number</a:t>
            </a:r>
            <a:r>
              <a:rPr lang="hr-HR" dirty="0">
                <a:solidFill>
                  <a:srgbClr val="008FAC"/>
                </a:solidFill>
                <a:latin typeface="Calibri" pitchFamily="34" charset="0"/>
                <a:cs typeface="Arial" pitchFamily="34" charset="0"/>
              </a:rPr>
              <a:t> </a:t>
            </a:r>
            <a:r>
              <a:rPr lang="hr-HR" dirty="0" err="1">
                <a:solidFill>
                  <a:srgbClr val="008FAC"/>
                </a:solidFill>
                <a:latin typeface="Calibri" pitchFamily="34" charset="0"/>
                <a:cs typeface="Arial" pitchFamily="34" charset="0"/>
              </a:rPr>
              <a:t>needed</a:t>
            </a:r>
            <a:r>
              <a:rPr lang="hr-HR" dirty="0">
                <a:solidFill>
                  <a:srgbClr val="008FAC"/>
                </a:solidFill>
                <a:latin typeface="Calibri" pitchFamily="34" charset="0"/>
                <a:cs typeface="Arial" pitchFamily="34" charset="0"/>
              </a:rPr>
              <a:t> to </a:t>
            </a:r>
            <a:r>
              <a:rPr lang="hr-HR" dirty="0" err="1">
                <a:solidFill>
                  <a:srgbClr val="008FAC"/>
                </a:solidFill>
                <a:latin typeface="Calibri" pitchFamily="34" charset="0"/>
                <a:cs typeface="Arial" pitchFamily="34" charset="0"/>
              </a:rPr>
              <a:t>treat</a:t>
            </a:r>
            <a:r>
              <a:rPr lang="hr-HR" dirty="0">
                <a:solidFill>
                  <a:srgbClr val="008FAC"/>
                </a:solidFill>
                <a:latin typeface="Calibri" pitchFamily="34" charset="0"/>
                <a:cs typeface="Arial" pitchFamily="34" charset="0"/>
              </a:rPr>
              <a:t> </a:t>
            </a:r>
            <a:r>
              <a:rPr lang="hr-HR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Arial" pitchFamily="34" charset="0"/>
              </a:rPr>
              <a:t>ili broj bolesnika </a:t>
            </a:r>
            <a:r>
              <a:rPr lang="hr-H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Arial" pitchFamily="34" charset="0"/>
              </a:rPr>
              <a:t>koje </a:t>
            </a:r>
            <a:r>
              <a:rPr lang="hr-HR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Arial" pitchFamily="34" charset="0"/>
              </a:rPr>
              <a:t>je potrebno liječiti da bi se spriječio jedan nepovoljan ishod (infekcija, smrt, …)</a:t>
            </a:r>
          </a:p>
        </p:txBody>
      </p:sp>
      <p:cxnSp>
        <p:nvCxnSpPr>
          <p:cNvPr id="7" name="Straight Arrow Connector 6"/>
          <p:cNvCxnSpPr/>
          <p:nvPr/>
        </p:nvCxnSpPr>
        <p:spPr>
          <a:xfrm rot="10800000">
            <a:off x="3132138" y="4724400"/>
            <a:ext cx="1511300" cy="57626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hr-HR" sz="3200" dirty="0" smtClean="0">
                <a:latin typeface="Calibri" pitchFamily="34" charset="0"/>
              </a:rPr>
              <a:t>Na temelju navedenoga liječnik je u dogovoru s pacijentom odlučio da ne će ugriz liječiti antibioticima. 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hr-HR" dirty="0" smtClean="0">
                <a:solidFill>
                  <a:srgbClr val="008FAC"/>
                </a:solidFill>
                <a:effectLst/>
              </a:rPr>
              <a:t>EBM primjer - terapija</a:t>
            </a:r>
            <a:endParaRPr lang="hr-HR" dirty="0">
              <a:solidFill>
                <a:srgbClr val="008FAC"/>
              </a:soli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hr-HR" sz="3200" smtClean="0">
                <a:latin typeface="Calibri" pitchFamily="34" charset="0"/>
              </a:rPr>
              <a:t>Procjena važnosti rezultata studije (jesu li opažene razlike slučajne ili ne).</a:t>
            </a:r>
          </a:p>
          <a:p>
            <a:pPr eaLnBrk="1" hangingPunct="1"/>
            <a:r>
              <a:rPr lang="hr-HR" sz="3200" smtClean="0">
                <a:latin typeface="Calibri" pitchFamily="34" charset="0"/>
              </a:rPr>
              <a:t>Temelji se na nekoliko ključnih koncepata (ovise o </a:t>
            </a:r>
            <a:r>
              <a:rPr lang="hr-HR" sz="3200" b="1" smtClean="0">
                <a:solidFill>
                  <a:srgbClr val="008FAC"/>
                </a:solidFill>
                <a:latin typeface="Calibri" pitchFamily="34" charset="0"/>
              </a:rPr>
              <a:t>vrsti studije</a:t>
            </a:r>
            <a:r>
              <a:rPr lang="hr-HR" sz="3200" smtClean="0">
                <a:latin typeface="Calibri" pitchFamily="34" charset="0"/>
              </a:rPr>
              <a:t>) i jednostavnih izračuna.</a:t>
            </a:r>
          </a:p>
          <a:p>
            <a:pPr eaLnBrk="1" hangingPunct="1"/>
            <a:r>
              <a:rPr lang="hr-HR" sz="3200" smtClean="0">
                <a:latin typeface="Calibri" pitchFamily="34" charset="0"/>
              </a:rPr>
              <a:t>U osnovi svakog izračuna je </a:t>
            </a:r>
            <a:r>
              <a:rPr lang="hr-HR" sz="3200" b="1" smtClean="0">
                <a:latin typeface="Calibri" pitchFamily="34" charset="0"/>
              </a:rPr>
              <a:t>ISHOD</a:t>
            </a:r>
            <a:r>
              <a:rPr lang="hr-HR" sz="3200" smtClean="0">
                <a:latin typeface="Calibri" pitchFamily="34" charset="0"/>
              </a:rPr>
              <a:t> (preživio/ne; bolestan/ne; ozdravio/ne …)</a:t>
            </a:r>
            <a:endParaRPr lang="en-US" sz="3200" smtClean="0">
              <a:latin typeface="Calibri" pitchFamily="34" charset="0"/>
            </a:endParaRPr>
          </a:p>
          <a:p>
            <a:pPr eaLnBrk="1" hangingPunct="1"/>
            <a:endParaRPr lang="hr-HR" sz="3200" smtClean="0">
              <a:latin typeface="Calibri" pitchFamily="34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hr-HR" dirty="0" smtClean="0">
                <a:solidFill>
                  <a:srgbClr val="008FAC"/>
                </a:solidFill>
              </a:rPr>
              <a:t>Mjere ishoda</a:t>
            </a:r>
            <a:endParaRPr lang="hr-HR" dirty="0">
              <a:solidFill>
                <a:srgbClr val="008FA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hr-HR" sz="3200" dirty="0" smtClean="0">
                <a:latin typeface="Calibri" pitchFamily="34" charset="0"/>
              </a:rPr>
              <a:t>U slučajevima kada želimo procijeniti učinkovitost neke intervencije – bila ona uzimanje lijekova ili neki drugi oblik liječenja (vježbanje, promjena ponašanja, …) rabimo posebne statističke parametre. </a:t>
            </a:r>
            <a:endParaRPr lang="en-US" sz="3200" dirty="0" smtClean="0">
              <a:latin typeface="Calibri" pitchFamily="34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hr-HR" dirty="0" smtClean="0">
                <a:solidFill>
                  <a:srgbClr val="008FAC"/>
                </a:solidFill>
              </a:rPr>
              <a:t>Terapija</a:t>
            </a:r>
            <a:endParaRPr lang="en-US" dirty="0">
              <a:solidFill>
                <a:srgbClr val="008FA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1258888" y="1484313"/>
          <a:ext cx="6841505" cy="3183255"/>
        </p:xfrm>
        <a:graphic>
          <a:graphicData uri="http://schemas.openxmlformats.org/drawingml/2006/table">
            <a:tbl>
              <a:tblPr/>
              <a:tblGrid>
                <a:gridCol w="2665040"/>
                <a:gridCol w="1504425"/>
                <a:gridCol w="1447903"/>
                <a:gridCol w="1224137"/>
              </a:tblGrid>
              <a:tr h="219075">
                <a:tc rowSpan="2"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hr-HR" sz="2400" b="1" dirty="0" smtClean="0">
                          <a:latin typeface="Calibri" pitchFamily="34" charset="0"/>
                          <a:ea typeface="Times New Roman"/>
                        </a:rPr>
                        <a:t>Skupina ispitanika</a:t>
                      </a:r>
                      <a:endParaRPr lang="en-US" sz="2400" b="1" dirty="0">
                        <a:latin typeface="Calibri" pitchFamily="34" charset="0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r-HR" sz="2400" b="1">
                          <a:solidFill>
                            <a:srgbClr val="000000"/>
                          </a:solidFill>
                          <a:latin typeface="Calibri" pitchFamily="34" charset="0"/>
                          <a:ea typeface="Times New Roman"/>
                          <a:cs typeface="Calibri"/>
                        </a:rPr>
                        <a:t>Događaj</a:t>
                      </a:r>
                      <a:endParaRPr lang="en-US" sz="2400">
                        <a:latin typeface="Calibri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r-HR" sz="2400" b="1" dirty="0" smtClean="0">
                          <a:solidFill>
                            <a:srgbClr val="000000"/>
                          </a:solidFill>
                          <a:latin typeface="Calibri" pitchFamily="34" charset="0"/>
                          <a:ea typeface="Times New Roman"/>
                          <a:cs typeface="Calibri"/>
                        </a:rPr>
                        <a:t>Zbroj</a:t>
                      </a:r>
                      <a:endParaRPr lang="en-US" sz="2400" dirty="0">
                        <a:latin typeface="Calibri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815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r-HR" sz="2400" b="1" dirty="0" smtClean="0">
                          <a:solidFill>
                            <a:srgbClr val="000000"/>
                          </a:solidFill>
                          <a:latin typeface="Calibri" pitchFamily="34" charset="0"/>
                          <a:ea typeface="Calibri"/>
                          <a:cs typeface="Times New Roman"/>
                        </a:rPr>
                        <a:t>prisutan</a:t>
                      </a:r>
                      <a:endParaRPr lang="en-US" sz="2400" dirty="0">
                        <a:latin typeface="Calibri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r-HR" sz="2400" b="1" dirty="0" smtClean="0">
                          <a:solidFill>
                            <a:srgbClr val="000000"/>
                          </a:solidFill>
                          <a:latin typeface="Calibri" pitchFamily="34" charset="0"/>
                          <a:ea typeface="Times New Roman"/>
                          <a:cs typeface="Calibri"/>
                        </a:rPr>
                        <a:t>odsutan</a:t>
                      </a:r>
                      <a:endParaRPr lang="en-US" sz="2400" dirty="0">
                        <a:latin typeface="Calibri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657225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r-HR" sz="2400" b="1" dirty="0" smtClean="0">
                          <a:solidFill>
                            <a:srgbClr val="000000"/>
                          </a:solidFill>
                          <a:latin typeface="Calibri" pitchFamily="34" charset="0"/>
                          <a:ea typeface="Times New Roman"/>
                          <a:cs typeface="Calibri"/>
                        </a:rPr>
                        <a:t>Pokusna (</a:t>
                      </a:r>
                      <a:r>
                        <a:rPr lang="hr-HR" sz="2400" b="1" dirty="0">
                          <a:solidFill>
                            <a:srgbClr val="000000"/>
                          </a:solidFill>
                          <a:latin typeface="Calibri" pitchFamily="34" charset="0"/>
                          <a:ea typeface="Times New Roman"/>
                          <a:cs typeface="Calibri"/>
                        </a:rPr>
                        <a:t>terapija)</a:t>
                      </a:r>
                      <a:endParaRPr lang="en-US" sz="2400" dirty="0">
                        <a:latin typeface="Calibri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r-HR" sz="2400" dirty="0">
                          <a:solidFill>
                            <a:srgbClr val="000000"/>
                          </a:solidFill>
                          <a:latin typeface="Calibri" pitchFamily="34" charset="0"/>
                          <a:ea typeface="Times New Roman"/>
                          <a:cs typeface="Calibri"/>
                        </a:rPr>
                        <a:t>a</a:t>
                      </a:r>
                      <a:endParaRPr lang="en-US" sz="2400" dirty="0">
                        <a:latin typeface="Calibri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r-HR" sz="2400" dirty="0">
                          <a:solidFill>
                            <a:srgbClr val="000000"/>
                          </a:solidFill>
                          <a:latin typeface="Calibri" pitchFamily="34" charset="0"/>
                          <a:ea typeface="Times New Roman"/>
                          <a:cs typeface="Calibri"/>
                        </a:rPr>
                        <a:t>b</a:t>
                      </a:r>
                      <a:endParaRPr lang="en-US" sz="2400" dirty="0">
                        <a:latin typeface="Calibri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r-HR" sz="2400" dirty="0">
                          <a:solidFill>
                            <a:srgbClr val="000000"/>
                          </a:solidFill>
                          <a:latin typeface="Calibri" pitchFamily="34" charset="0"/>
                          <a:ea typeface="Times New Roman"/>
                          <a:cs typeface="Calibri"/>
                        </a:rPr>
                        <a:t>a + b</a:t>
                      </a:r>
                      <a:endParaRPr lang="en-US" sz="2400" dirty="0">
                        <a:latin typeface="Calibri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09600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r-HR" sz="2400" b="1" dirty="0" smtClean="0">
                          <a:solidFill>
                            <a:srgbClr val="000000"/>
                          </a:solidFill>
                          <a:latin typeface="Calibri" pitchFamily="34" charset="0"/>
                          <a:ea typeface="Times New Roman"/>
                          <a:cs typeface="Calibri"/>
                        </a:rPr>
                        <a:t>Kontrolna</a:t>
                      </a:r>
                      <a:endParaRPr lang="en-US" sz="2400" dirty="0">
                        <a:latin typeface="Calibri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r-HR" sz="2400" dirty="0">
                          <a:solidFill>
                            <a:srgbClr val="000000"/>
                          </a:solidFill>
                          <a:latin typeface="Calibri" pitchFamily="34" charset="0"/>
                          <a:ea typeface="Times New Roman"/>
                          <a:cs typeface="Calibri"/>
                        </a:rPr>
                        <a:t>c</a:t>
                      </a:r>
                      <a:endParaRPr lang="en-US" sz="2400" dirty="0">
                        <a:latin typeface="Calibri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r-HR" sz="2400" dirty="0">
                          <a:solidFill>
                            <a:srgbClr val="000000"/>
                          </a:solidFill>
                          <a:latin typeface="Calibri" pitchFamily="34" charset="0"/>
                          <a:ea typeface="Times New Roman"/>
                          <a:cs typeface="Calibri"/>
                        </a:rPr>
                        <a:t>d</a:t>
                      </a:r>
                      <a:endParaRPr lang="en-US" sz="2400" dirty="0">
                        <a:latin typeface="Calibri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r-HR" sz="2400" dirty="0">
                          <a:solidFill>
                            <a:srgbClr val="000000"/>
                          </a:solidFill>
                          <a:latin typeface="Calibri" pitchFamily="34" charset="0"/>
                          <a:ea typeface="Times New Roman"/>
                          <a:cs typeface="Calibri"/>
                        </a:rPr>
                        <a:t>c + d</a:t>
                      </a:r>
                      <a:endParaRPr lang="en-US" sz="2400" dirty="0">
                        <a:latin typeface="Calibri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19150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r-HR" sz="2400" b="1" dirty="0" smtClean="0">
                          <a:solidFill>
                            <a:srgbClr val="000000"/>
                          </a:solidFill>
                          <a:latin typeface="Calibri" pitchFamily="34" charset="0"/>
                          <a:ea typeface="Times New Roman"/>
                          <a:cs typeface="Calibri"/>
                        </a:rPr>
                        <a:t>Zbroj</a:t>
                      </a:r>
                      <a:endParaRPr lang="en-US" sz="2400" dirty="0">
                        <a:latin typeface="Calibri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r-HR" sz="2400" dirty="0">
                          <a:solidFill>
                            <a:srgbClr val="000000"/>
                          </a:solidFill>
                          <a:latin typeface="Calibri" pitchFamily="34" charset="0"/>
                          <a:ea typeface="Times New Roman"/>
                          <a:cs typeface="Calibri"/>
                        </a:rPr>
                        <a:t>a + c</a:t>
                      </a:r>
                      <a:endParaRPr lang="en-US" sz="2400" dirty="0">
                        <a:latin typeface="Calibri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r-HR" sz="2400" dirty="0">
                          <a:solidFill>
                            <a:srgbClr val="000000"/>
                          </a:solidFill>
                          <a:latin typeface="Calibri" pitchFamily="34" charset="0"/>
                          <a:ea typeface="Times New Roman"/>
                          <a:cs typeface="Calibri"/>
                        </a:rPr>
                        <a:t>b + d</a:t>
                      </a:r>
                      <a:endParaRPr lang="en-US" sz="2400" dirty="0">
                        <a:latin typeface="Calibri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r-HR" sz="2400" dirty="0" smtClean="0">
                          <a:solidFill>
                            <a:srgbClr val="000000"/>
                          </a:solidFill>
                          <a:latin typeface="Calibri" pitchFamily="34" charset="0"/>
                          <a:ea typeface="Times New Roman"/>
                          <a:cs typeface="Calibri"/>
                        </a:rPr>
                        <a:t>a+b+c+d</a:t>
                      </a:r>
                      <a:endParaRPr lang="en-US" sz="2400" dirty="0">
                        <a:latin typeface="Calibri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hr-HR" dirty="0" smtClean="0">
                <a:solidFill>
                  <a:srgbClr val="008FAC"/>
                </a:solidFill>
                <a:effectLst/>
              </a:rPr>
              <a:t>Liječenje – tablica izračuna</a:t>
            </a:r>
            <a:endParaRPr lang="en-US" dirty="0">
              <a:solidFill>
                <a:srgbClr val="008FAC"/>
              </a:soli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Content Placeholder 1"/>
          <p:cNvSpPr>
            <a:spLocks noGrp="1"/>
          </p:cNvSpPr>
          <p:nvPr>
            <p:ph idx="1"/>
          </p:nvPr>
        </p:nvSpPr>
        <p:spPr>
          <a:xfrm>
            <a:off x="457200" y="1481138"/>
            <a:ext cx="8229600" cy="2740025"/>
          </a:xfrm>
        </p:spPr>
        <p:txBody>
          <a:bodyPr/>
          <a:lstStyle/>
          <a:p>
            <a:pPr algn="ctr" eaLnBrk="1" hangingPunct="1">
              <a:buFont typeface="Wingdings 3" pitchFamily="18" charset="2"/>
              <a:buNone/>
            </a:pPr>
            <a:r>
              <a:rPr lang="hr-HR" b="1" dirty="0" smtClean="0">
                <a:solidFill>
                  <a:srgbClr val="008FAC"/>
                </a:solidFill>
                <a:latin typeface="Calibri" pitchFamily="34" charset="0"/>
              </a:rPr>
              <a:t>Smanjenje apsolutnog rizika</a:t>
            </a:r>
            <a:br>
              <a:rPr lang="hr-HR" b="1" dirty="0" smtClean="0">
                <a:solidFill>
                  <a:srgbClr val="008FAC"/>
                </a:solidFill>
                <a:latin typeface="Calibri" pitchFamily="34" charset="0"/>
              </a:rPr>
            </a:br>
            <a:r>
              <a:rPr lang="hr-HR" b="1" dirty="0" smtClean="0">
                <a:solidFill>
                  <a:srgbClr val="008FAC"/>
                </a:solidFill>
                <a:latin typeface="Calibri" pitchFamily="34" charset="0"/>
              </a:rPr>
              <a:t>(ARR ili </a:t>
            </a:r>
            <a:r>
              <a:rPr lang="hr-HR" b="1" dirty="0" err="1" smtClean="0">
                <a:solidFill>
                  <a:srgbClr val="008FAC"/>
                </a:solidFill>
                <a:latin typeface="Calibri" pitchFamily="34" charset="0"/>
              </a:rPr>
              <a:t>absolute</a:t>
            </a:r>
            <a:r>
              <a:rPr lang="hr-HR" b="1" dirty="0" smtClean="0">
                <a:solidFill>
                  <a:srgbClr val="008FAC"/>
                </a:solidFill>
                <a:latin typeface="Calibri" pitchFamily="34" charset="0"/>
              </a:rPr>
              <a:t> </a:t>
            </a:r>
            <a:r>
              <a:rPr lang="hr-HR" b="1" dirty="0" err="1" smtClean="0">
                <a:solidFill>
                  <a:srgbClr val="008FAC"/>
                </a:solidFill>
                <a:latin typeface="Calibri" pitchFamily="34" charset="0"/>
              </a:rPr>
              <a:t>risk</a:t>
            </a:r>
            <a:r>
              <a:rPr lang="hr-HR" b="1" dirty="0" smtClean="0">
                <a:solidFill>
                  <a:srgbClr val="008FAC"/>
                </a:solidFill>
                <a:latin typeface="Calibri" pitchFamily="34" charset="0"/>
              </a:rPr>
              <a:t> </a:t>
            </a:r>
            <a:r>
              <a:rPr lang="hr-HR" b="1" dirty="0" err="1" smtClean="0">
                <a:solidFill>
                  <a:srgbClr val="008FAC"/>
                </a:solidFill>
                <a:latin typeface="Calibri" pitchFamily="34" charset="0"/>
              </a:rPr>
              <a:t>reduction</a:t>
            </a:r>
            <a:r>
              <a:rPr lang="hr-HR" b="1" dirty="0" smtClean="0">
                <a:solidFill>
                  <a:srgbClr val="008FAC"/>
                </a:solidFill>
                <a:latin typeface="Calibri" pitchFamily="34" charset="0"/>
              </a:rPr>
              <a:t>)</a:t>
            </a:r>
          </a:p>
          <a:p>
            <a:pPr eaLnBrk="1" hangingPunct="1">
              <a:buFont typeface="Wingdings 3" pitchFamily="18" charset="2"/>
              <a:buNone/>
            </a:pPr>
            <a:endParaRPr lang="hr-HR" dirty="0" smtClean="0">
              <a:latin typeface="Calibri" pitchFamily="34" charset="0"/>
            </a:endParaRPr>
          </a:p>
          <a:p>
            <a:pPr eaLnBrk="1" hangingPunct="1">
              <a:buFont typeface="Wingdings 3" pitchFamily="18" charset="2"/>
              <a:buNone/>
            </a:pPr>
            <a:r>
              <a:rPr lang="hr-HR" dirty="0" smtClean="0">
                <a:latin typeface="Calibri" pitchFamily="34" charset="0"/>
              </a:rPr>
              <a:t>  ARR= rizik infekcije nakon psećega ugriza bez antibiotika - rizik infekcije nakon ugriza s antibioticima</a:t>
            </a:r>
          </a:p>
          <a:p>
            <a:pPr eaLnBrk="1" hangingPunct="1"/>
            <a:endParaRPr lang="hr-HR" dirty="0" smtClean="0">
              <a:latin typeface="Calibri" pitchFamily="34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hr-HR" dirty="0" smtClean="0">
                <a:solidFill>
                  <a:srgbClr val="008FAC"/>
                </a:solidFill>
                <a:effectLst/>
              </a:rPr>
              <a:t>Empirijske mjere ishoda - liječenje</a:t>
            </a:r>
            <a:endParaRPr lang="hr-HR" dirty="0">
              <a:solidFill>
                <a:srgbClr val="008FAC"/>
              </a:solidFill>
              <a:effectLst/>
            </a:endParaRPr>
          </a:p>
        </p:txBody>
      </p:sp>
      <p:sp>
        <p:nvSpPr>
          <p:cNvPr id="57348" name="TextBox 3"/>
          <p:cNvSpPr txBox="1">
            <a:spLocks noChangeArrowheads="1"/>
          </p:cNvSpPr>
          <p:nvPr/>
        </p:nvSpPr>
        <p:spPr bwMode="auto">
          <a:xfrm>
            <a:off x="1908175" y="4149725"/>
            <a:ext cx="2519363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hr-HR" sz="2400" b="1">
                <a:latin typeface="Calibri" pitchFamily="34" charset="0"/>
              </a:rPr>
              <a:t>14%-7%=7%</a:t>
            </a:r>
          </a:p>
        </p:txBody>
      </p:sp>
      <p:sp>
        <p:nvSpPr>
          <p:cNvPr id="57349" name="Content Placeholder 1"/>
          <p:cNvSpPr txBox="1">
            <a:spLocks/>
          </p:cNvSpPr>
          <p:nvPr/>
        </p:nvSpPr>
        <p:spPr bwMode="auto">
          <a:xfrm>
            <a:off x="468313" y="4797425"/>
            <a:ext cx="8229600" cy="115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65125" indent="-255588">
              <a:spcBef>
                <a:spcPts val="400"/>
              </a:spcBef>
              <a:buClr>
                <a:schemeClr val="accent1"/>
              </a:buClr>
              <a:buSzPct val="68000"/>
              <a:buFont typeface="Wingdings" pitchFamily="2" charset="2"/>
              <a:buChar char="Ø"/>
            </a:pPr>
            <a:r>
              <a:rPr lang="hr-HR" sz="2700" dirty="0">
                <a:latin typeface="Calibri" pitchFamily="34" charset="0"/>
              </a:rPr>
              <a:t>Na svakih 100 ljudi, </a:t>
            </a:r>
            <a:r>
              <a:rPr lang="hr-HR" sz="2700" dirty="0" smtClean="0">
                <a:latin typeface="Calibri" pitchFamily="34" charset="0"/>
              </a:rPr>
              <a:t>liječenje antibioticima spasit će </a:t>
            </a:r>
            <a:r>
              <a:rPr lang="hr-HR" sz="2700" dirty="0">
                <a:latin typeface="Calibri" pitchFamily="34" charset="0"/>
              </a:rPr>
              <a:t>7 ljudi od infekcije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1115616" y="404664"/>
            <a:ext cx="6911975" cy="1143000"/>
          </a:xfrm>
        </p:spPr>
        <p:txBody>
          <a:bodyPr/>
          <a:lstStyle/>
          <a:p>
            <a:pPr eaLnBrk="1" hangingPunct="1">
              <a:defRPr/>
            </a:pPr>
            <a:r>
              <a:rPr lang="hr-HR" sz="3200" smtClean="0">
                <a:solidFill>
                  <a:srgbClr val="008FAC"/>
                </a:solidFill>
                <a:effectLst/>
                <a:latin typeface="Calibri" pitchFamily="34" charset="0"/>
              </a:rPr>
              <a:t>PODJELA ISTRAŽIVANJA PREMA VREMENSKOJ ODREDNICI</a:t>
            </a:r>
          </a:p>
        </p:txBody>
      </p:sp>
      <p:sp>
        <p:nvSpPr>
          <p:cNvPr id="13315" name="Line 5"/>
          <p:cNvSpPr>
            <a:spLocks noChangeShapeType="1"/>
          </p:cNvSpPr>
          <p:nvPr/>
        </p:nvSpPr>
        <p:spPr bwMode="auto">
          <a:xfrm>
            <a:off x="3632200" y="2001838"/>
            <a:ext cx="0" cy="3733800"/>
          </a:xfrm>
          <a:prstGeom prst="line">
            <a:avLst/>
          </a:prstGeom>
          <a:noFill/>
          <a:ln w="50800" cmpd="dbl">
            <a:solidFill>
              <a:srgbClr val="FDE58D"/>
            </a:solidFill>
            <a:round/>
            <a:headEnd/>
            <a:tailEnd/>
          </a:ln>
        </p:spPr>
        <p:txBody>
          <a:bodyPr wrap="none"/>
          <a:lstStyle/>
          <a:p>
            <a:endParaRPr lang="en-GB"/>
          </a:p>
        </p:txBody>
      </p:sp>
      <p:sp>
        <p:nvSpPr>
          <p:cNvPr id="13316" name="Line 6"/>
          <p:cNvSpPr>
            <a:spLocks noChangeShapeType="1"/>
          </p:cNvSpPr>
          <p:nvPr/>
        </p:nvSpPr>
        <p:spPr bwMode="auto">
          <a:xfrm>
            <a:off x="6680200" y="2001838"/>
            <a:ext cx="0" cy="3733800"/>
          </a:xfrm>
          <a:prstGeom prst="line">
            <a:avLst/>
          </a:prstGeom>
          <a:noFill/>
          <a:ln w="50800" cmpd="dbl">
            <a:solidFill>
              <a:srgbClr val="FDE58D"/>
            </a:solidFill>
            <a:round/>
            <a:headEnd/>
            <a:tailEnd/>
          </a:ln>
        </p:spPr>
        <p:txBody>
          <a:bodyPr wrap="none"/>
          <a:lstStyle/>
          <a:p>
            <a:endParaRPr lang="en-GB"/>
          </a:p>
        </p:txBody>
      </p:sp>
      <p:sp>
        <p:nvSpPr>
          <p:cNvPr id="13317" name="Line 7"/>
          <p:cNvSpPr>
            <a:spLocks noChangeShapeType="1"/>
          </p:cNvSpPr>
          <p:nvPr/>
        </p:nvSpPr>
        <p:spPr bwMode="auto">
          <a:xfrm>
            <a:off x="1701800" y="5722938"/>
            <a:ext cx="6705600" cy="0"/>
          </a:xfrm>
          <a:prstGeom prst="line">
            <a:avLst/>
          </a:prstGeom>
          <a:noFill/>
          <a:ln w="28575">
            <a:solidFill>
              <a:srgbClr val="FDE58D"/>
            </a:solidFill>
            <a:round/>
            <a:headEnd/>
            <a:tailEnd type="triangle" w="lg" len="med"/>
          </a:ln>
        </p:spPr>
        <p:txBody>
          <a:bodyPr wrap="none"/>
          <a:lstStyle/>
          <a:p>
            <a:endParaRPr lang="en-GB"/>
          </a:p>
        </p:txBody>
      </p:sp>
      <p:sp>
        <p:nvSpPr>
          <p:cNvPr id="13318" name="AutoShape 9"/>
          <p:cNvSpPr>
            <a:spLocks noChangeArrowheads="1"/>
          </p:cNvSpPr>
          <p:nvPr/>
        </p:nvSpPr>
        <p:spPr bwMode="auto">
          <a:xfrm>
            <a:off x="2422525" y="3276600"/>
            <a:ext cx="2438400" cy="914400"/>
          </a:xfrm>
          <a:prstGeom prst="leftArrow">
            <a:avLst>
              <a:gd name="adj1" fmla="val 50000"/>
              <a:gd name="adj2" fmla="val 66667"/>
            </a:avLst>
          </a:prstGeom>
          <a:solidFill>
            <a:srgbClr val="FFFF99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3319" name="AutoShape 10"/>
          <p:cNvSpPr>
            <a:spLocks noChangeArrowheads="1"/>
          </p:cNvSpPr>
          <p:nvPr/>
        </p:nvSpPr>
        <p:spPr bwMode="auto">
          <a:xfrm>
            <a:off x="2335213" y="4437063"/>
            <a:ext cx="2743200" cy="914400"/>
          </a:xfrm>
          <a:prstGeom prst="rightArrow">
            <a:avLst>
              <a:gd name="adj1" fmla="val 50000"/>
              <a:gd name="adj2" fmla="val 75000"/>
            </a:avLst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3320" name="Text Box 11"/>
          <p:cNvSpPr txBox="1">
            <a:spLocks noChangeArrowheads="1"/>
          </p:cNvSpPr>
          <p:nvPr/>
        </p:nvSpPr>
        <p:spPr bwMode="auto">
          <a:xfrm>
            <a:off x="3908425" y="2344738"/>
            <a:ext cx="2471738" cy="444500"/>
          </a:xfrm>
          <a:prstGeom prst="rect">
            <a:avLst/>
          </a:prstGeom>
          <a:solidFill>
            <a:srgbClr val="CCFF99"/>
          </a:solidFill>
          <a:ln w="9525">
            <a:noFill/>
            <a:miter lim="800000"/>
            <a:headEnd/>
            <a:tailEnd/>
          </a:ln>
        </p:spPr>
        <p:txBody>
          <a:bodyPr wrap="none" tIns="82800"/>
          <a:lstStyle/>
          <a:p>
            <a:pPr algn="ctr"/>
            <a:r>
              <a:rPr lang="hr-HR" sz="1600"/>
              <a:t>Presječno istraživanje</a:t>
            </a:r>
            <a:endParaRPr lang="en-GB" sz="1600"/>
          </a:p>
        </p:txBody>
      </p:sp>
      <p:sp>
        <p:nvSpPr>
          <p:cNvPr id="13321" name="Text Box 12"/>
          <p:cNvSpPr txBox="1">
            <a:spLocks noChangeArrowheads="1"/>
          </p:cNvSpPr>
          <p:nvPr/>
        </p:nvSpPr>
        <p:spPr bwMode="auto">
          <a:xfrm>
            <a:off x="2422525" y="3544888"/>
            <a:ext cx="24479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hr-HR" sz="1600"/>
              <a:t>Istraživanje parova</a:t>
            </a:r>
            <a:endParaRPr lang="en-GB" sz="1600"/>
          </a:p>
        </p:txBody>
      </p:sp>
      <p:grpSp>
        <p:nvGrpSpPr>
          <p:cNvPr id="2" name="Group 31"/>
          <p:cNvGrpSpPr>
            <a:grpSpLocks/>
          </p:cNvGrpSpPr>
          <p:nvPr/>
        </p:nvGrpSpPr>
        <p:grpSpPr bwMode="auto">
          <a:xfrm>
            <a:off x="5454650" y="4451350"/>
            <a:ext cx="2455863" cy="914400"/>
            <a:chOff x="3105" y="2821"/>
            <a:chExt cx="1547" cy="576"/>
          </a:xfrm>
        </p:grpSpPr>
        <p:sp>
          <p:nvSpPr>
            <p:cNvPr id="13344" name="AutoShape 8"/>
            <p:cNvSpPr>
              <a:spLocks noChangeArrowheads="1"/>
            </p:cNvSpPr>
            <p:nvPr/>
          </p:nvSpPr>
          <p:spPr bwMode="auto">
            <a:xfrm>
              <a:off x="3116" y="2821"/>
              <a:ext cx="1536" cy="576"/>
            </a:xfrm>
            <a:prstGeom prst="rightArrow">
              <a:avLst>
                <a:gd name="adj1" fmla="val 50000"/>
                <a:gd name="adj2" fmla="val 66667"/>
              </a:avLst>
            </a:prstGeom>
            <a:solidFill>
              <a:srgbClr val="FF9966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345" name="Text Box 13"/>
            <p:cNvSpPr txBox="1">
              <a:spLocks noChangeArrowheads="1"/>
            </p:cNvSpPr>
            <p:nvPr/>
          </p:nvSpPr>
          <p:spPr bwMode="auto">
            <a:xfrm>
              <a:off x="3105" y="2997"/>
              <a:ext cx="1544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hr-HR" sz="1600"/>
                <a:t>Kohortno istraživanje</a:t>
              </a:r>
              <a:endParaRPr lang="en-GB" sz="1600"/>
            </a:p>
          </p:txBody>
        </p:sp>
      </p:grpSp>
      <p:sp>
        <p:nvSpPr>
          <p:cNvPr id="13323" name="Text Box 14"/>
          <p:cNvSpPr txBox="1">
            <a:spLocks noChangeArrowheads="1"/>
          </p:cNvSpPr>
          <p:nvPr/>
        </p:nvSpPr>
        <p:spPr bwMode="auto">
          <a:xfrm>
            <a:off x="4581525" y="5689600"/>
            <a:ext cx="11366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hr-HR" sz="1400" i="1">
                <a:solidFill>
                  <a:schemeClr val="bg1"/>
                </a:solidFill>
              </a:rPr>
              <a:t>sadašnjost</a:t>
            </a:r>
            <a:endParaRPr lang="en-US" sz="1400">
              <a:solidFill>
                <a:schemeClr val="bg1"/>
              </a:solidFill>
            </a:endParaRPr>
          </a:p>
        </p:txBody>
      </p:sp>
      <p:sp>
        <p:nvSpPr>
          <p:cNvPr id="13324" name="Text Box 15"/>
          <p:cNvSpPr txBox="1">
            <a:spLocks noChangeArrowheads="1"/>
          </p:cNvSpPr>
          <p:nvPr/>
        </p:nvSpPr>
        <p:spPr bwMode="auto">
          <a:xfrm>
            <a:off x="1919288" y="5707063"/>
            <a:ext cx="89058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hr-HR" sz="1400" i="1">
                <a:solidFill>
                  <a:schemeClr val="bg1"/>
                </a:solidFill>
              </a:rPr>
              <a:t>prošlost</a:t>
            </a:r>
            <a:endParaRPr lang="en-US" sz="1400" i="1">
              <a:solidFill>
                <a:schemeClr val="bg1"/>
              </a:solidFill>
            </a:endParaRPr>
          </a:p>
        </p:txBody>
      </p:sp>
      <p:sp>
        <p:nvSpPr>
          <p:cNvPr id="13325" name="Text Box 16"/>
          <p:cNvSpPr txBox="1">
            <a:spLocks noChangeArrowheads="1"/>
          </p:cNvSpPr>
          <p:nvPr/>
        </p:nvSpPr>
        <p:spPr bwMode="auto">
          <a:xfrm>
            <a:off x="7269163" y="5707063"/>
            <a:ext cx="110648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hr-HR" sz="1400" i="1">
                <a:solidFill>
                  <a:schemeClr val="bg1"/>
                </a:solidFill>
              </a:rPr>
              <a:t>budućnost</a:t>
            </a:r>
            <a:endParaRPr lang="en-US" sz="1400">
              <a:solidFill>
                <a:schemeClr val="bg1"/>
              </a:solidFill>
            </a:endParaRPr>
          </a:p>
        </p:txBody>
      </p:sp>
      <p:sp>
        <p:nvSpPr>
          <p:cNvPr id="13326" name="Text Box 17"/>
          <p:cNvSpPr txBox="1">
            <a:spLocks noChangeArrowheads="1"/>
          </p:cNvSpPr>
          <p:nvPr/>
        </p:nvSpPr>
        <p:spPr bwMode="auto">
          <a:xfrm>
            <a:off x="2276475" y="4730750"/>
            <a:ext cx="2809875" cy="290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hr-HR" sz="1300"/>
              <a:t>Povijesno kohortno istraživanje</a:t>
            </a:r>
            <a:endParaRPr lang="en-GB" sz="1300"/>
          </a:p>
        </p:txBody>
      </p:sp>
      <p:grpSp>
        <p:nvGrpSpPr>
          <p:cNvPr id="3" name="Group 30"/>
          <p:cNvGrpSpPr>
            <a:grpSpLocks/>
          </p:cNvGrpSpPr>
          <p:nvPr/>
        </p:nvGrpSpPr>
        <p:grpSpPr bwMode="auto">
          <a:xfrm>
            <a:off x="5443538" y="3289300"/>
            <a:ext cx="2455862" cy="914400"/>
            <a:chOff x="3105" y="2186"/>
            <a:chExt cx="1547" cy="576"/>
          </a:xfrm>
        </p:grpSpPr>
        <p:sp>
          <p:nvSpPr>
            <p:cNvPr id="13342" name="AutoShape 18"/>
            <p:cNvSpPr>
              <a:spLocks noChangeArrowheads="1"/>
            </p:cNvSpPr>
            <p:nvPr/>
          </p:nvSpPr>
          <p:spPr bwMode="auto">
            <a:xfrm>
              <a:off x="3116" y="2186"/>
              <a:ext cx="1536" cy="576"/>
            </a:xfrm>
            <a:prstGeom prst="rightArrow">
              <a:avLst>
                <a:gd name="adj1" fmla="val 50000"/>
                <a:gd name="adj2" fmla="val 66667"/>
              </a:avLst>
            </a:prstGeom>
            <a:solidFill>
              <a:srgbClr val="FF9966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343" name="Text Box 19"/>
            <p:cNvSpPr txBox="1">
              <a:spLocks noChangeArrowheads="1"/>
            </p:cNvSpPr>
            <p:nvPr/>
          </p:nvSpPr>
          <p:spPr bwMode="auto">
            <a:xfrm>
              <a:off x="3105" y="2368"/>
              <a:ext cx="1499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hr-HR" sz="1600">
                  <a:solidFill>
                    <a:srgbClr val="CC0000"/>
                  </a:solidFill>
                </a:rPr>
                <a:t>Pokusno istraživanje</a:t>
              </a:r>
              <a:endParaRPr lang="en-GB" sz="1600">
                <a:solidFill>
                  <a:srgbClr val="CC0000"/>
                </a:solidFill>
              </a:endParaRPr>
            </a:p>
          </p:txBody>
        </p:sp>
      </p:grpSp>
      <p:sp>
        <p:nvSpPr>
          <p:cNvPr id="13328" name="Oval 20"/>
          <p:cNvSpPr>
            <a:spLocks noChangeArrowheads="1"/>
          </p:cNvSpPr>
          <p:nvPr/>
        </p:nvSpPr>
        <p:spPr bwMode="auto">
          <a:xfrm>
            <a:off x="4965700" y="2276475"/>
            <a:ext cx="144463" cy="144463"/>
          </a:xfrm>
          <a:prstGeom prst="ellipse">
            <a:avLst/>
          </a:prstGeom>
          <a:solidFill>
            <a:srgbClr val="CC0000"/>
          </a:solidFill>
          <a:ln w="9525">
            <a:solidFill>
              <a:srgbClr val="FF0066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8209" name="Oval 23"/>
          <p:cNvSpPr>
            <a:spLocks noChangeArrowheads="1"/>
          </p:cNvSpPr>
          <p:nvPr/>
        </p:nvSpPr>
        <p:spPr bwMode="auto">
          <a:xfrm>
            <a:off x="4967288" y="2719388"/>
            <a:ext cx="144462" cy="144462"/>
          </a:xfrm>
          <a:prstGeom prst="ellipse">
            <a:avLst/>
          </a:prstGeom>
          <a:solidFill>
            <a:schemeClr val="accent4">
              <a:lumMod val="75000"/>
            </a:schemeClr>
          </a:solidFill>
          <a:ln w="9525">
            <a:solidFill>
              <a:srgbClr val="99FFCC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3330" name="Oval 32"/>
          <p:cNvSpPr>
            <a:spLocks noChangeArrowheads="1"/>
          </p:cNvSpPr>
          <p:nvPr/>
        </p:nvSpPr>
        <p:spPr bwMode="auto">
          <a:xfrm>
            <a:off x="2200275" y="4806950"/>
            <a:ext cx="144463" cy="144463"/>
          </a:xfrm>
          <a:prstGeom prst="ellipse">
            <a:avLst/>
          </a:prstGeom>
          <a:solidFill>
            <a:srgbClr val="CC0000"/>
          </a:solidFill>
          <a:ln w="9525">
            <a:solidFill>
              <a:srgbClr val="FF0066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3331" name="Oval 33"/>
          <p:cNvSpPr>
            <a:spLocks noChangeArrowheads="1"/>
          </p:cNvSpPr>
          <p:nvPr/>
        </p:nvSpPr>
        <p:spPr bwMode="auto">
          <a:xfrm>
            <a:off x="4806950" y="3648075"/>
            <a:ext cx="144463" cy="144463"/>
          </a:xfrm>
          <a:prstGeom prst="ellipse">
            <a:avLst/>
          </a:prstGeom>
          <a:solidFill>
            <a:srgbClr val="CC0000"/>
          </a:solidFill>
          <a:ln w="9525">
            <a:solidFill>
              <a:srgbClr val="FF0066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3332" name="Oval 34"/>
          <p:cNvSpPr>
            <a:spLocks noChangeArrowheads="1"/>
          </p:cNvSpPr>
          <p:nvPr/>
        </p:nvSpPr>
        <p:spPr bwMode="auto">
          <a:xfrm>
            <a:off x="5376863" y="3671888"/>
            <a:ext cx="144462" cy="144462"/>
          </a:xfrm>
          <a:prstGeom prst="ellipse">
            <a:avLst/>
          </a:prstGeom>
          <a:solidFill>
            <a:srgbClr val="CC0000"/>
          </a:solidFill>
          <a:ln w="9525">
            <a:solidFill>
              <a:srgbClr val="FF0066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3333" name="Oval 35"/>
          <p:cNvSpPr>
            <a:spLocks noChangeArrowheads="1"/>
          </p:cNvSpPr>
          <p:nvPr/>
        </p:nvSpPr>
        <p:spPr bwMode="auto">
          <a:xfrm>
            <a:off x="5399088" y="4832350"/>
            <a:ext cx="144462" cy="144463"/>
          </a:xfrm>
          <a:prstGeom prst="ellipse">
            <a:avLst/>
          </a:prstGeom>
          <a:solidFill>
            <a:srgbClr val="CC0000"/>
          </a:solidFill>
          <a:ln w="9525">
            <a:solidFill>
              <a:srgbClr val="FF0066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8214" name="Oval 36"/>
          <p:cNvSpPr>
            <a:spLocks noChangeArrowheads="1"/>
          </p:cNvSpPr>
          <p:nvPr/>
        </p:nvSpPr>
        <p:spPr bwMode="auto">
          <a:xfrm>
            <a:off x="4991100" y="4829175"/>
            <a:ext cx="144463" cy="144463"/>
          </a:xfrm>
          <a:prstGeom prst="ellipse">
            <a:avLst/>
          </a:prstGeom>
          <a:solidFill>
            <a:schemeClr val="accent4">
              <a:lumMod val="75000"/>
            </a:schemeClr>
          </a:solidFill>
          <a:ln w="9525">
            <a:solidFill>
              <a:srgbClr val="99FFCC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8215" name="Oval 37"/>
          <p:cNvSpPr>
            <a:spLocks noChangeArrowheads="1"/>
          </p:cNvSpPr>
          <p:nvPr/>
        </p:nvSpPr>
        <p:spPr bwMode="auto">
          <a:xfrm>
            <a:off x="7870825" y="4841875"/>
            <a:ext cx="144463" cy="144463"/>
          </a:xfrm>
          <a:prstGeom prst="ellipse">
            <a:avLst/>
          </a:prstGeom>
          <a:solidFill>
            <a:schemeClr val="accent4">
              <a:lumMod val="75000"/>
            </a:schemeClr>
          </a:solidFill>
          <a:ln w="9525">
            <a:solidFill>
              <a:srgbClr val="99FFCC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8216" name="Oval 38"/>
          <p:cNvSpPr>
            <a:spLocks noChangeArrowheads="1"/>
          </p:cNvSpPr>
          <p:nvPr/>
        </p:nvSpPr>
        <p:spPr bwMode="auto">
          <a:xfrm>
            <a:off x="2411413" y="3660775"/>
            <a:ext cx="144462" cy="144463"/>
          </a:xfrm>
          <a:prstGeom prst="ellipse">
            <a:avLst/>
          </a:prstGeom>
          <a:solidFill>
            <a:schemeClr val="accent4">
              <a:lumMod val="75000"/>
            </a:schemeClr>
          </a:solidFill>
          <a:ln w="9525">
            <a:solidFill>
              <a:srgbClr val="99FFCC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8217" name="Oval 39"/>
          <p:cNvSpPr>
            <a:spLocks noChangeArrowheads="1"/>
          </p:cNvSpPr>
          <p:nvPr/>
        </p:nvSpPr>
        <p:spPr bwMode="auto">
          <a:xfrm>
            <a:off x="7858125" y="3673475"/>
            <a:ext cx="144463" cy="144463"/>
          </a:xfrm>
          <a:prstGeom prst="ellipse">
            <a:avLst/>
          </a:prstGeom>
          <a:solidFill>
            <a:schemeClr val="accent4">
              <a:lumMod val="75000"/>
            </a:schemeClr>
          </a:solidFill>
          <a:ln w="9525">
            <a:solidFill>
              <a:srgbClr val="99FFCC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3338" name="Oval 40"/>
          <p:cNvSpPr>
            <a:spLocks noChangeArrowheads="1"/>
          </p:cNvSpPr>
          <p:nvPr/>
        </p:nvSpPr>
        <p:spPr bwMode="auto">
          <a:xfrm>
            <a:off x="623888" y="2232025"/>
            <a:ext cx="144462" cy="144463"/>
          </a:xfrm>
          <a:prstGeom prst="ellipse">
            <a:avLst/>
          </a:prstGeom>
          <a:solidFill>
            <a:srgbClr val="CC0000"/>
          </a:solidFill>
          <a:ln w="9525">
            <a:solidFill>
              <a:srgbClr val="FF0066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8219" name="Oval 41"/>
          <p:cNvSpPr>
            <a:spLocks noChangeArrowheads="1"/>
          </p:cNvSpPr>
          <p:nvPr/>
        </p:nvSpPr>
        <p:spPr bwMode="auto">
          <a:xfrm>
            <a:off x="620713" y="2570163"/>
            <a:ext cx="144462" cy="144462"/>
          </a:xfrm>
          <a:prstGeom prst="ellipse">
            <a:avLst/>
          </a:prstGeom>
          <a:solidFill>
            <a:schemeClr val="accent4">
              <a:lumMod val="75000"/>
            </a:schemeClr>
          </a:solidFill>
          <a:ln w="9525">
            <a:solidFill>
              <a:srgbClr val="99FFCC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3340" name="Text Box 42"/>
          <p:cNvSpPr txBox="1">
            <a:spLocks noChangeArrowheads="1"/>
          </p:cNvSpPr>
          <p:nvPr/>
        </p:nvSpPr>
        <p:spPr bwMode="auto">
          <a:xfrm>
            <a:off x="838200" y="2159000"/>
            <a:ext cx="246856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hr-HR" sz="1200"/>
              <a:t>trenutak oblikovanja skupina</a:t>
            </a:r>
            <a:endParaRPr lang="en-GB" sz="1200"/>
          </a:p>
        </p:txBody>
      </p:sp>
      <p:sp>
        <p:nvSpPr>
          <p:cNvPr id="13341" name="Text Box 43"/>
          <p:cNvSpPr txBox="1">
            <a:spLocks noChangeArrowheads="1"/>
          </p:cNvSpPr>
          <p:nvPr/>
        </p:nvSpPr>
        <p:spPr bwMode="auto">
          <a:xfrm>
            <a:off x="830263" y="2497138"/>
            <a:ext cx="2741612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hr-HR" sz="1200"/>
              <a:t>trenutak prikupljanja podataka</a:t>
            </a:r>
            <a:endParaRPr lang="en-GB" sz="12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481138"/>
            <a:ext cx="8229600" cy="2740025"/>
          </a:xfrm>
        </p:spPr>
        <p:txBody>
          <a:bodyPr>
            <a:normAutofit/>
          </a:bodyPr>
          <a:lstStyle/>
          <a:p>
            <a:pPr marL="365760" indent="-256032" algn="ctr" eaLnBrk="1" fontAlgn="auto" hangingPunct="1">
              <a:spcAft>
                <a:spcPts val="0"/>
              </a:spcAft>
              <a:buFont typeface="Wingdings 3"/>
              <a:buNone/>
              <a:defRPr/>
            </a:pPr>
            <a:r>
              <a:rPr lang="hr-HR" b="1" dirty="0" smtClean="0">
                <a:solidFill>
                  <a:srgbClr val="008FAC"/>
                </a:solidFill>
                <a:latin typeface="Calibri" pitchFamily="34" charset="0"/>
              </a:rPr>
              <a:t>NNT (</a:t>
            </a:r>
            <a:r>
              <a:rPr lang="hr-HR" b="1" dirty="0" err="1" smtClean="0">
                <a:solidFill>
                  <a:srgbClr val="008FAC"/>
                </a:solidFill>
                <a:latin typeface="Calibri" pitchFamily="34" charset="0"/>
              </a:rPr>
              <a:t>number</a:t>
            </a:r>
            <a:r>
              <a:rPr lang="hr-HR" b="1" dirty="0" smtClean="0">
                <a:solidFill>
                  <a:srgbClr val="008FAC"/>
                </a:solidFill>
                <a:latin typeface="Calibri" pitchFamily="34" charset="0"/>
              </a:rPr>
              <a:t> </a:t>
            </a:r>
            <a:r>
              <a:rPr lang="hr-HR" b="1" dirty="0" err="1" smtClean="0">
                <a:solidFill>
                  <a:srgbClr val="008FAC"/>
                </a:solidFill>
                <a:latin typeface="Calibri" pitchFamily="34" charset="0"/>
              </a:rPr>
              <a:t>needed</a:t>
            </a:r>
            <a:r>
              <a:rPr lang="hr-HR" b="1" dirty="0" smtClean="0">
                <a:solidFill>
                  <a:srgbClr val="008FAC"/>
                </a:solidFill>
                <a:latin typeface="Calibri" pitchFamily="34" charset="0"/>
              </a:rPr>
              <a:t> to </a:t>
            </a:r>
            <a:r>
              <a:rPr lang="hr-HR" b="1" dirty="0" err="1" smtClean="0">
                <a:solidFill>
                  <a:srgbClr val="008FAC"/>
                </a:solidFill>
                <a:latin typeface="Calibri" pitchFamily="34" charset="0"/>
              </a:rPr>
              <a:t>treat</a:t>
            </a:r>
            <a:r>
              <a:rPr lang="hr-HR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 </a:t>
            </a:r>
            <a:r>
              <a:rPr lang="hr-HR" b="1" dirty="0" smtClean="0">
                <a:latin typeface="Calibri" pitchFamily="34" charset="0"/>
              </a:rPr>
              <a:t>ili</a:t>
            </a:r>
            <a:r>
              <a:rPr lang="hr-HR" b="1" dirty="0" smtClean="0">
                <a:solidFill>
                  <a:srgbClr val="FF0000"/>
                </a:solidFill>
                <a:latin typeface="Calibri" pitchFamily="34" charset="0"/>
              </a:rPr>
              <a:t> </a:t>
            </a:r>
            <a:r>
              <a:rPr lang="hr-HR" b="1" dirty="0" smtClean="0">
                <a:solidFill>
                  <a:srgbClr val="008FAC"/>
                </a:solidFill>
                <a:latin typeface="Calibri" pitchFamily="34" charset="0"/>
              </a:rPr>
              <a:t>broj bolesnika koje je potrebno liječiti da bi se spriječio jedan nepovoljan ishod)</a:t>
            </a: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None/>
              <a:defRPr/>
            </a:pPr>
            <a:endParaRPr lang="hr-HR" dirty="0" smtClean="0">
              <a:latin typeface="Calibri" pitchFamily="34" charset="0"/>
            </a:endParaRP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None/>
              <a:defRPr/>
            </a:pPr>
            <a:r>
              <a:rPr lang="hr-HR" dirty="0" smtClean="0">
                <a:latin typeface="Calibri" pitchFamily="34" charset="0"/>
              </a:rPr>
              <a:t>  NNT= broj ukupno liječenih ljudi/broj ‘izliječenih’ ljudi</a:t>
            </a:r>
          </a:p>
          <a:p>
            <a:pPr marL="365760" indent="-256032" algn="ctr" eaLnBrk="1" fontAlgn="auto" hangingPunct="1">
              <a:spcAft>
                <a:spcPts val="0"/>
              </a:spcAft>
              <a:buFont typeface="Wingdings 3"/>
              <a:buNone/>
              <a:defRPr/>
            </a:pPr>
            <a:r>
              <a:rPr lang="hr-HR" dirty="0" smtClean="0">
                <a:latin typeface="Calibri" pitchFamily="34" charset="0"/>
              </a:rPr>
              <a:t>(NNT=1/ARR=1/CER-EER)</a:t>
            </a:r>
            <a:endParaRPr lang="hr-HR" dirty="0">
              <a:latin typeface="Calibri" pitchFamily="34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hr-HR" dirty="0" smtClean="0">
                <a:solidFill>
                  <a:srgbClr val="008FAC"/>
                </a:solidFill>
                <a:effectLst/>
              </a:rPr>
              <a:t>Empirijske mjere ishoda - liječenje</a:t>
            </a:r>
            <a:endParaRPr lang="hr-HR" dirty="0">
              <a:solidFill>
                <a:srgbClr val="008FAC"/>
              </a:solidFill>
              <a:effectLst/>
            </a:endParaRPr>
          </a:p>
        </p:txBody>
      </p:sp>
      <p:sp>
        <p:nvSpPr>
          <p:cNvPr id="58372" name="TextBox 3"/>
          <p:cNvSpPr txBox="1">
            <a:spLocks noChangeArrowheads="1"/>
          </p:cNvSpPr>
          <p:nvPr/>
        </p:nvSpPr>
        <p:spPr bwMode="auto">
          <a:xfrm>
            <a:off x="2071688" y="4286250"/>
            <a:ext cx="252095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hr-HR" sz="2400" b="1">
                <a:latin typeface="Calibri" pitchFamily="34" charset="0"/>
              </a:rPr>
              <a:t>100/7=14</a:t>
            </a:r>
          </a:p>
        </p:txBody>
      </p:sp>
      <p:sp>
        <p:nvSpPr>
          <p:cNvPr id="58373" name="Content Placeholder 1"/>
          <p:cNvSpPr txBox="1">
            <a:spLocks/>
          </p:cNvSpPr>
          <p:nvPr/>
        </p:nvSpPr>
        <p:spPr bwMode="auto">
          <a:xfrm>
            <a:off x="500063" y="5000625"/>
            <a:ext cx="8229600" cy="115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65125" indent="-255588">
              <a:spcBef>
                <a:spcPts val="400"/>
              </a:spcBef>
              <a:buClr>
                <a:schemeClr val="accent1"/>
              </a:buClr>
              <a:buSzPct val="68000"/>
              <a:buFont typeface="Wingdings" pitchFamily="2" charset="2"/>
              <a:buChar char="Ø"/>
            </a:pPr>
            <a:r>
              <a:rPr lang="hr-HR" sz="2700" dirty="0">
                <a:latin typeface="Calibri" pitchFamily="34" charset="0"/>
              </a:rPr>
              <a:t>Potrebno je liječiti 14 pacijenata </a:t>
            </a:r>
            <a:r>
              <a:rPr lang="hr-HR" sz="2700" dirty="0" smtClean="0">
                <a:latin typeface="Calibri" pitchFamily="34" charset="0"/>
              </a:rPr>
              <a:t>koje je ugrizao pas </a:t>
            </a:r>
            <a:r>
              <a:rPr lang="hr-HR" sz="2700" dirty="0">
                <a:latin typeface="Calibri" pitchFamily="34" charset="0"/>
              </a:rPr>
              <a:t>da bi se spriječila </a:t>
            </a:r>
            <a:r>
              <a:rPr lang="hr-HR" sz="2700" dirty="0" smtClean="0">
                <a:latin typeface="Calibri" pitchFamily="34" charset="0"/>
              </a:rPr>
              <a:t>jedna </a:t>
            </a:r>
            <a:r>
              <a:rPr lang="hr-HR" sz="2700" dirty="0">
                <a:latin typeface="Calibri" pitchFamily="34" charset="0"/>
              </a:rPr>
              <a:t>infekcija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Content Placeholder 1"/>
          <p:cNvSpPr>
            <a:spLocks noGrp="1"/>
          </p:cNvSpPr>
          <p:nvPr>
            <p:ph idx="1"/>
          </p:nvPr>
        </p:nvSpPr>
        <p:spPr>
          <a:xfrm>
            <a:off x="457200" y="1481138"/>
            <a:ext cx="8229600" cy="2235200"/>
          </a:xfrm>
        </p:spPr>
        <p:txBody>
          <a:bodyPr/>
          <a:lstStyle/>
          <a:p>
            <a:pPr algn="ctr" eaLnBrk="1" hangingPunct="1">
              <a:buFont typeface="Wingdings 3" pitchFamily="18" charset="2"/>
              <a:buNone/>
            </a:pPr>
            <a:r>
              <a:rPr lang="hr-HR" b="1" dirty="0" smtClean="0">
                <a:solidFill>
                  <a:srgbClr val="008FAC"/>
                </a:solidFill>
                <a:latin typeface="Calibri" pitchFamily="34" charset="0"/>
              </a:rPr>
              <a:t>Relativni rizik (RR ili </a:t>
            </a:r>
            <a:r>
              <a:rPr lang="hr-HR" b="1" dirty="0" err="1" smtClean="0">
                <a:solidFill>
                  <a:srgbClr val="008FAC"/>
                </a:solidFill>
                <a:latin typeface="Calibri" pitchFamily="34" charset="0"/>
              </a:rPr>
              <a:t>relative</a:t>
            </a:r>
            <a:r>
              <a:rPr lang="hr-HR" b="1" dirty="0" smtClean="0">
                <a:solidFill>
                  <a:srgbClr val="008FAC"/>
                </a:solidFill>
                <a:latin typeface="Calibri" pitchFamily="34" charset="0"/>
              </a:rPr>
              <a:t> </a:t>
            </a:r>
            <a:r>
              <a:rPr lang="hr-HR" b="1" dirty="0" err="1" smtClean="0">
                <a:solidFill>
                  <a:srgbClr val="008FAC"/>
                </a:solidFill>
                <a:latin typeface="Calibri" pitchFamily="34" charset="0"/>
              </a:rPr>
              <a:t>risk</a:t>
            </a:r>
            <a:r>
              <a:rPr lang="hr-HR" b="1" dirty="0" smtClean="0">
                <a:solidFill>
                  <a:srgbClr val="008FAC"/>
                </a:solidFill>
                <a:latin typeface="Calibri" pitchFamily="34" charset="0"/>
              </a:rPr>
              <a:t>)</a:t>
            </a:r>
          </a:p>
          <a:p>
            <a:pPr eaLnBrk="1" hangingPunct="1">
              <a:buFont typeface="Wingdings 3" pitchFamily="18" charset="2"/>
              <a:buNone/>
            </a:pPr>
            <a:endParaRPr lang="hr-HR" dirty="0" smtClean="0">
              <a:latin typeface="Calibri" pitchFamily="34" charset="0"/>
            </a:endParaRPr>
          </a:p>
          <a:p>
            <a:pPr eaLnBrk="1" hangingPunct="1">
              <a:buFont typeface="Wingdings 3" pitchFamily="18" charset="2"/>
              <a:buNone/>
            </a:pPr>
            <a:r>
              <a:rPr lang="hr-HR" dirty="0" smtClean="0">
                <a:latin typeface="Calibri" pitchFamily="34" charset="0"/>
              </a:rPr>
              <a:t>  RR= omjer rizika infekcije pri liječenju s antibioticima i rizika liječenja bez antibiotika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hr-HR" dirty="0" smtClean="0">
                <a:solidFill>
                  <a:srgbClr val="008FAC"/>
                </a:solidFill>
                <a:effectLst/>
              </a:rPr>
              <a:t>Empirijske mjere ishoda - liječenje</a:t>
            </a:r>
            <a:endParaRPr lang="hr-HR" dirty="0">
              <a:solidFill>
                <a:srgbClr val="008FAC"/>
              </a:solidFill>
              <a:effectLst/>
            </a:endParaRPr>
          </a:p>
        </p:txBody>
      </p:sp>
      <p:sp>
        <p:nvSpPr>
          <p:cNvPr id="59396" name="TextBox 3"/>
          <p:cNvSpPr txBox="1">
            <a:spLocks noChangeArrowheads="1"/>
          </p:cNvSpPr>
          <p:nvPr/>
        </p:nvSpPr>
        <p:spPr bwMode="auto">
          <a:xfrm>
            <a:off x="2339975" y="3644900"/>
            <a:ext cx="431958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hr-HR" sz="2400" b="1">
                <a:latin typeface="Calibri" pitchFamily="34" charset="0"/>
              </a:rPr>
              <a:t>=0.07/0.14=0.5 (50%)</a:t>
            </a:r>
          </a:p>
        </p:txBody>
      </p:sp>
      <p:sp>
        <p:nvSpPr>
          <p:cNvPr id="5" name="Content Placeholder 1"/>
          <p:cNvSpPr txBox="1">
            <a:spLocks/>
          </p:cNvSpPr>
          <p:nvPr/>
        </p:nvSpPr>
        <p:spPr>
          <a:xfrm>
            <a:off x="468313" y="4365625"/>
            <a:ext cx="8229600" cy="1150938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65760" indent="-256032" fontAlgn="auto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" pitchFamily="2" charset="2"/>
              <a:buChar char="Ø"/>
              <a:defRPr/>
            </a:pPr>
            <a:r>
              <a:rPr lang="hr-HR" sz="2700" dirty="0" smtClean="0">
                <a:latin typeface="Calibri" pitchFamily="34" charset="0"/>
              </a:rPr>
              <a:t>U razgovoru s bolesnicima bolje </a:t>
            </a:r>
            <a:r>
              <a:rPr lang="hr-HR" sz="2700" dirty="0">
                <a:latin typeface="Calibri" pitchFamily="34" charset="0"/>
                <a:cs typeface="+mn-cs"/>
              </a:rPr>
              <a:t>je navoditi ARR ili </a:t>
            </a:r>
            <a:r>
              <a:rPr lang="hr-HR" sz="2700" dirty="0" smtClean="0">
                <a:latin typeface="Calibri" pitchFamily="34" charset="0"/>
                <a:cs typeface="+mn-cs"/>
              </a:rPr>
              <a:t>NNT. </a:t>
            </a:r>
            <a:r>
              <a:rPr lang="hr-HR" sz="2700" dirty="0">
                <a:latin typeface="Calibri" pitchFamily="34" charset="0"/>
                <a:cs typeface="+mn-cs"/>
              </a:rPr>
              <a:t>RR je teže </a:t>
            </a:r>
            <a:r>
              <a:rPr lang="hr-HR" sz="2700" dirty="0" smtClean="0">
                <a:latin typeface="Calibri" pitchFamily="34" charset="0"/>
                <a:cs typeface="+mn-cs"/>
              </a:rPr>
              <a:t>objasniti, </a:t>
            </a:r>
            <a:r>
              <a:rPr lang="hr-HR" sz="2700" dirty="0">
                <a:latin typeface="Calibri" pitchFamily="34" charset="0"/>
                <a:cs typeface="+mn-cs"/>
              </a:rPr>
              <a:t>jer ne ovisi o broju pacijenata.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Content Placeholder 1"/>
          <p:cNvSpPr>
            <a:spLocks noGrp="1"/>
          </p:cNvSpPr>
          <p:nvPr>
            <p:ph idx="1"/>
          </p:nvPr>
        </p:nvSpPr>
        <p:spPr>
          <a:xfrm>
            <a:off x="457200" y="1481138"/>
            <a:ext cx="8229600" cy="2235200"/>
          </a:xfrm>
        </p:spPr>
        <p:txBody>
          <a:bodyPr/>
          <a:lstStyle/>
          <a:p>
            <a:pPr algn="ctr" eaLnBrk="1" hangingPunct="1">
              <a:buFont typeface="Wingdings 3" pitchFamily="18" charset="2"/>
              <a:buNone/>
            </a:pPr>
            <a:r>
              <a:rPr lang="hr-HR" b="1" smtClean="0">
                <a:solidFill>
                  <a:srgbClr val="008FAC"/>
                </a:solidFill>
                <a:latin typeface="Calibri" pitchFamily="34" charset="0"/>
              </a:rPr>
              <a:t>smanjenje relativnog rizika (RRR ili relative risk reduction)</a:t>
            </a:r>
          </a:p>
          <a:p>
            <a:pPr eaLnBrk="1" hangingPunct="1">
              <a:buFont typeface="Wingdings 3" pitchFamily="18" charset="2"/>
              <a:buNone/>
            </a:pPr>
            <a:endParaRPr lang="hr-HR" smtClean="0">
              <a:latin typeface="Calibri" pitchFamily="34" charset="0"/>
            </a:endParaRPr>
          </a:p>
          <a:p>
            <a:pPr eaLnBrk="1" hangingPunct="1">
              <a:buFont typeface="Wingdings 3" pitchFamily="18" charset="2"/>
              <a:buNone/>
            </a:pPr>
            <a:r>
              <a:rPr lang="hr-HR" smtClean="0">
                <a:latin typeface="Calibri" pitchFamily="34" charset="0"/>
              </a:rPr>
              <a:t>  RRR= 1- RR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hr-HR" dirty="0" smtClean="0">
                <a:solidFill>
                  <a:srgbClr val="008FAC"/>
                </a:solidFill>
                <a:effectLst/>
              </a:rPr>
              <a:t>Empirijske mjere ishoda - liječenje</a:t>
            </a:r>
            <a:endParaRPr lang="hr-HR" dirty="0">
              <a:solidFill>
                <a:srgbClr val="008FAC"/>
              </a:solidFill>
              <a:effectLst/>
            </a:endParaRPr>
          </a:p>
        </p:txBody>
      </p:sp>
      <p:sp>
        <p:nvSpPr>
          <p:cNvPr id="60420" name="TextBox 3"/>
          <p:cNvSpPr txBox="1">
            <a:spLocks noChangeArrowheads="1"/>
          </p:cNvSpPr>
          <p:nvPr/>
        </p:nvSpPr>
        <p:spPr bwMode="auto">
          <a:xfrm>
            <a:off x="2339975" y="3644900"/>
            <a:ext cx="431958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hr-HR" sz="2400" b="1">
                <a:latin typeface="Calibri" pitchFamily="34" charset="0"/>
              </a:rPr>
              <a:t>=1-0.5=0.5 (50%)</a:t>
            </a:r>
          </a:p>
        </p:txBody>
      </p:sp>
      <p:sp>
        <p:nvSpPr>
          <p:cNvPr id="60421" name="Content Placeholder 1"/>
          <p:cNvSpPr txBox="1">
            <a:spLocks/>
          </p:cNvSpPr>
          <p:nvPr/>
        </p:nvSpPr>
        <p:spPr bwMode="auto">
          <a:xfrm>
            <a:off x="468313" y="4365625"/>
            <a:ext cx="8229600" cy="1150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65125" indent="-255588">
              <a:spcBef>
                <a:spcPts val="400"/>
              </a:spcBef>
              <a:buClr>
                <a:schemeClr val="accent1"/>
              </a:buClr>
              <a:buSzPct val="68000"/>
              <a:buFont typeface="Wingdings" pitchFamily="2" charset="2"/>
              <a:buChar char="Ø"/>
            </a:pPr>
            <a:r>
              <a:rPr lang="hr-HR" sz="2700" dirty="0" smtClean="0">
                <a:latin typeface="Calibri" pitchFamily="34" charset="0"/>
              </a:rPr>
              <a:t>Liječenje antibioticima </a:t>
            </a:r>
            <a:r>
              <a:rPr lang="hr-HR" sz="2700" dirty="0">
                <a:latin typeface="Calibri" pitchFamily="34" charset="0"/>
              </a:rPr>
              <a:t>smanjuje rizik od infekcije za 50%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hr-HR" dirty="0" smtClean="0">
                <a:solidFill>
                  <a:srgbClr val="008FAC"/>
                </a:solidFill>
                <a:effectLst/>
              </a:rPr>
              <a:t>Praktični zadatci – izračun NNT</a:t>
            </a:r>
            <a:endParaRPr lang="hr-HR" dirty="0">
              <a:solidFill>
                <a:srgbClr val="008FAC"/>
              </a:solidFill>
              <a:effectLst/>
            </a:endParaRPr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285720" y="2071678"/>
            <a:ext cx="8501090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hr-HR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Definicija:</a:t>
            </a:r>
            <a:endParaRPr kumimoji="0" lang="hr-BA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hr-HR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NNT je broj pacijenata koje treba liječiti da bi se spriječio jedan nepovoljan ishod. NNT je recipročna vrijednost smanjenja apsolutnog rizika (1/ARR)</a:t>
            </a:r>
            <a:endParaRPr kumimoji="0" lang="hr-BA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hr-HR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Kako se računa NNT: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hr-BA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hr-HR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NNT=</a:t>
            </a:r>
            <a:endParaRPr kumimoji="0" lang="hr-HR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graphicFrame>
        <p:nvGraphicFramePr>
          <p:cNvPr id="2049" name="Object 1"/>
          <p:cNvGraphicFramePr>
            <a:graphicFrameLocks noChangeAspect="1"/>
          </p:cNvGraphicFramePr>
          <p:nvPr/>
        </p:nvGraphicFramePr>
        <p:xfrm>
          <a:off x="1187624" y="3717032"/>
          <a:ext cx="2300288" cy="714375"/>
        </p:xfrm>
        <a:graphic>
          <a:graphicData uri="http://schemas.openxmlformats.org/presentationml/2006/ole">
            <p:oleObj spid="_x0000_s2049" name="Jednadžba" r:id="rId4" imgW="1257120" imgH="393480" progId="Equation.3">
              <p:embed/>
            </p:oleObj>
          </a:graphicData>
        </a:graphic>
      </p:graphicFrame>
      <p:sp>
        <p:nvSpPr>
          <p:cNvPr id="2051" name="Rectangle 3"/>
          <p:cNvSpPr>
            <a:spLocks noChangeArrowheads="1"/>
          </p:cNvSpPr>
          <p:nvPr/>
        </p:nvSpPr>
        <p:spPr bwMode="auto">
          <a:xfrm>
            <a:off x="285720" y="4714884"/>
            <a:ext cx="8715436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hr-HR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gdje je</a:t>
            </a:r>
            <a:endParaRPr kumimoji="0" lang="hr-BA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hr-HR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CER – stopa ishoda (pojave) u kontrolnoj skupini (</a:t>
            </a:r>
            <a:r>
              <a:rPr kumimoji="0" lang="hr-HR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control</a:t>
            </a:r>
            <a:r>
              <a:rPr kumimoji="0" lang="hr-HR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group </a:t>
            </a:r>
            <a:r>
              <a:rPr kumimoji="0" lang="hr-HR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event</a:t>
            </a:r>
            <a:r>
              <a:rPr kumimoji="0" lang="hr-HR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rate)</a:t>
            </a:r>
            <a:endParaRPr kumimoji="0" lang="hr-BA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hr-HR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EER – stopa ishoda (pojave) u pokusnoj skupini (</a:t>
            </a:r>
            <a:r>
              <a:rPr kumimoji="0" lang="hr-HR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experimental</a:t>
            </a:r>
            <a:r>
              <a:rPr kumimoji="0" lang="hr-HR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group </a:t>
            </a:r>
            <a:r>
              <a:rPr kumimoji="0" lang="hr-HR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event</a:t>
            </a:r>
            <a:r>
              <a:rPr kumimoji="0" lang="hr-HR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rate)</a:t>
            </a:r>
            <a:endParaRPr kumimoji="0" lang="hr-BA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hr-BA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hr-HR" dirty="0" smtClean="0">
                <a:solidFill>
                  <a:srgbClr val="008FAC"/>
                </a:solidFill>
                <a:effectLst/>
              </a:rPr>
              <a:t>Praktični zadatci – izračun NNT</a:t>
            </a:r>
            <a:endParaRPr lang="hr-HR" dirty="0">
              <a:solidFill>
                <a:srgbClr val="008FAC"/>
              </a:solidFill>
              <a:effectLst/>
            </a:endParaRPr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285720" y="2071678"/>
            <a:ext cx="8501090" cy="347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hr-HR" sz="2000" dirty="0" smtClean="0">
                <a:ea typeface="Calibri" pitchFamily="34" charset="0"/>
                <a:cs typeface="Times New Roman" pitchFamily="18" charset="0"/>
              </a:rPr>
              <a:t>Kliničko ispitivanje učinaka intenzivnoga liječenja šećerne bolesti na razvoj i napredovanje neuropatije pokazalo je da se neuropatija razvila u 9.6% pacijenata koji su u </a:t>
            </a:r>
            <a:r>
              <a:rPr lang="hr-HR" sz="2000" dirty="0" err="1" smtClean="0">
                <a:ea typeface="Calibri" pitchFamily="34" charset="0"/>
                <a:cs typeface="Times New Roman" pitchFamily="18" charset="0"/>
              </a:rPr>
              <a:t>randomiziranom</a:t>
            </a:r>
            <a:r>
              <a:rPr lang="hr-HR" sz="2000" dirty="0" smtClean="0">
                <a:ea typeface="Calibri" pitchFamily="34" charset="0"/>
                <a:cs typeface="Times New Roman" pitchFamily="18" charset="0"/>
              </a:rPr>
              <a:t> pokusu dobili uobičajenu njegu i u 2.8% onih koji su intenzivno liječeni. Broj pacijenata koje trebamo liječiti intenzivno da bismo prevenirali jedan dodatni slučaj neuropatije može se odrediti tako da se izračuna smanjenje apsolutnoga rizika: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hr-HR" sz="2000" dirty="0" smtClean="0">
              <a:ea typeface="Calibri" pitchFamily="34" charset="0"/>
              <a:cs typeface="Times New Roman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hr-HR" sz="2000" dirty="0" smtClean="0">
                <a:ea typeface="Calibri" pitchFamily="34" charset="0"/>
                <a:cs typeface="Times New Roman" pitchFamily="18" charset="0"/>
              </a:rPr>
              <a:t>ARR = CER – EER= 9,6% – 2,8% = 6,8% = 0,068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hr-HR" sz="2000" dirty="0" smtClean="0">
                <a:ea typeface="Calibri" pitchFamily="34" charset="0"/>
                <a:cs typeface="Times New Roman" pitchFamily="18" charset="0"/>
              </a:rPr>
              <a:t>NNT = 1/ARR = 1/0,068= 14.7 ≈ 15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hr-HR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hr-HR" dirty="0" smtClean="0">
                <a:solidFill>
                  <a:srgbClr val="008FAC"/>
                </a:solidFill>
                <a:effectLst/>
              </a:rPr>
              <a:t>Praktični zadatci – izračun NNT</a:t>
            </a:r>
            <a:endParaRPr lang="hr-HR" dirty="0">
              <a:solidFill>
                <a:srgbClr val="008FAC"/>
              </a:solidFill>
              <a:effectLst/>
            </a:endParaRPr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285720" y="2071678"/>
            <a:ext cx="8501090" cy="3170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hr-HR" sz="2000" dirty="0" smtClean="0">
                <a:ea typeface="Calibri" pitchFamily="34" charset="0"/>
                <a:cs typeface="Times New Roman" pitchFamily="18" charset="0"/>
              </a:rPr>
              <a:t>Izračunajte sami: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hr-HR" sz="2000" dirty="0" smtClean="0">
              <a:ea typeface="Calibri" pitchFamily="34" charset="0"/>
              <a:cs typeface="Times New Roman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hr-HR" sz="2000" dirty="0" smtClean="0">
                <a:ea typeface="Calibri" pitchFamily="34" charset="0"/>
                <a:cs typeface="Times New Roman" pitchFamily="18" charset="0"/>
              </a:rPr>
              <a:t>U </a:t>
            </a:r>
            <a:r>
              <a:rPr lang="hr-HR" sz="2000" dirty="0" err="1" smtClean="0">
                <a:ea typeface="Calibri" pitchFamily="34" charset="0"/>
                <a:cs typeface="Times New Roman" pitchFamily="18" charset="0"/>
              </a:rPr>
              <a:t>randomiziranom</a:t>
            </a:r>
            <a:r>
              <a:rPr lang="hr-HR" sz="2000" dirty="0" smtClean="0">
                <a:ea typeface="Calibri" pitchFamily="34" charset="0"/>
                <a:cs typeface="Times New Roman" pitchFamily="18" charset="0"/>
              </a:rPr>
              <a:t> kliničkom pokusu koji je istraživao dugoročne ishode u bolesnika s moždanim ishodom koji su liječeni u jedinicama za liječenje moždanoga udara u usporedbi s onima liječenim u općim odjelima, stopa smrtnosti 5 godina nakon udara bila je 59.1% u pacijenata u posebnim jedinicama i 70.9% onih s općih odjela. Koliko se bolesnika treba liječiti u posebnim jedinicama da bismo spriječili još jednu dodatnu smrt?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hr-HR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hr-HR" dirty="0" smtClean="0">
                <a:solidFill>
                  <a:srgbClr val="008FAC"/>
                </a:solidFill>
                <a:effectLst/>
              </a:rPr>
              <a:t>Praktični zadatci – izračun NNT</a:t>
            </a:r>
            <a:endParaRPr lang="hr-HR" dirty="0">
              <a:solidFill>
                <a:srgbClr val="008FAC"/>
              </a:solidFill>
              <a:effectLst/>
            </a:endParaRPr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285720" y="2071678"/>
            <a:ext cx="8501090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hr-BA" sz="2000" dirty="0" smtClean="0"/>
              <a:t>P9 Nutricionizam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hr-BA" sz="2000" dirty="0" smtClean="0"/>
              <a:t>U studiji prevencije kardiovaskularnih bolesti, ispitanici koji su slučajnim odabirom raspodijeljeni u skupinu koja se hranila </a:t>
            </a:r>
            <a:r>
              <a:rPr lang="hr-BA" sz="2000" dirty="0" err="1" smtClean="0"/>
              <a:t>indo</a:t>
            </a:r>
            <a:r>
              <a:rPr lang="hr-BA" sz="2000" dirty="0" smtClean="0"/>
              <a:t>-mediteranskom dijetom, postotak koronarnih bolesti nakon 2 godine bio je 7.8%, a u skupini koja je uzimala uobičajenu prehranu taj postotak je bio 15.2%. Koliko ispitanika treba uzimati </a:t>
            </a:r>
            <a:r>
              <a:rPr lang="hr-BA" sz="2000" dirty="0" err="1" smtClean="0"/>
              <a:t>indo</a:t>
            </a:r>
            <a:r>
              <a:rPr lang="hr-BA" sz="2000" dirty="0" smtClean="0"/>
              <a:t>-mediteransku prehranu da bi se spriječio jedan dodatni slučaj kardiovaskularne bolesti?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kumimoji="0" lang="hr-HR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481138"/>
          <a:ext cx="8229600" cy="4881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70584"/>
                <a:gridCol w="6059016"/>
              </a:tblGrid>
              <a:tr h="370840">
                <a:tc>
                  <a:txBody>
                    <a:bodyPr/>
                    <a:lstStyle/>
                    <a:p>
                      <a:r>
                        <a:rPr kumimoji="0" lang="hr-HR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Vrsta istraživanja</a:t>
                      </a:r>
                      <a:endParaRPr lang="hr-H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hr-HR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Statistički pokazatelj</a:t>
                      </a:r>
                      <a:endParaRPr lang="hr-HR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0" lang="hr-HR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Istraživanja o učinku liječenja</a:t>
                      </a:r>
                      <a:endParaRPr lang="hr-H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hr-HR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smanjenje relativnog rizika (RRR)</a:t>
                      </a:r>
                    </a:p>
                    <a:p>
                      <a:r>
                        <a:rPr kumimoji="0" lang="hr-HR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smanjenje apsolutnog rizika (ARR)</a:t>
                      </a:r>
                    </a:p>
                    <a:p>
                      <a:r>
                        <a:rPr kumimoji="0" lang="hr-HR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broj bolesnika koje je potrebno liječiti kako bi se spriječio jedan nepovoljan ishod(NNT)</a:t>
                      </a:r>
                    </a:p>
                    <a:p>
                      <a:r>
                        <a:rPr kumimoji="0" lang="hr-HR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stopa događaja u kontrolnoj skupini (CER)</a:t>
                      </a:r>
                    </a:p>
                    <a:p>
                      <a:r>
                        <a:rPr kumimoji="0" lang="hr-HR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stopa događaja u ispitivanoj skupini (EER)</a:t>
                      </a:r>
                      <a:endParaRPr lang="hr-HR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0" lang="hr-HR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Dijagnostička istraživanja</a:t>
                      </a:r>
                      <a:endParaRPr lang="hr-H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hr-HR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osjetljivost</a:t>
                      </a:r>
                    </a:p>
                    <a:p>
                      <a:r>
                        <a:rPr kumimoji="0" lang="hr-HR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specifičnost</a:t>
                      </a:r>
                    </a:p>
                    <a:p>
                      <a:r>
                        <a:rPr kumimoji="0" lang="hr-HR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omjer vjerojatnosti za pozitivan ili negativan ishod testa (±LR)</a:t>
                      </a:r>
                    </a:p>
                    <a:p>
                      <a:r>
                        <a:rPr kumimoji="0" lang="hr-HR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točnost</a:t>
                      </a:r>
                    </a:p>
                    <a:p>
                      <a:r>
                        <a:rPr kumimoji="0" lang="hr-HR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pozitivna prediktivna vrijednost (PPV)</a:t>
                      </a:r>
                    </a:p>
                    <a:p>
                      <a:r>
                        <a:rPr kumimoji="0" lang="hr-HR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negativna prediktivna vrijednost (NPV)</a:t>
                      </a:r>
                      <a:endParaRPr lang="hr-HR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0" lang="hr-HR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Istraživanja etiologije</a:t>
                      </a:r>
                      <a:endParaRPr lang="hr-H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hr-HR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kohortna istraživanja – relativni rizik (RR)</a:t>
                      </a:r>
                    </a:p>
                    <a:p>
                      <a:r>
                        <a:rPr kumimoji="0" lang="hr-HR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istraživanja parova – omjer izgleda (OR)</a:t>
                      </a:r>
                      <a:endParaRPr lang="hr-HR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0" lang="hr-HR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Prognostička istraživanja</a:t>
                      </a:r>
                      <a:endParaRPr lang="hr-H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hr-HR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Raspon pouzdanosti (95% CI)</a:t>
                      </a:r>
                      <a:endParaRPr lang="hr-HR" sz="16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z="2400" dirty="0" smtClean="0"/>
              <a:t/>
            </a:r>
            <a:br>
              <a:rPr lang="hr-HR" sz="2400" dirty="0" smtClean="0"/>
            </a:br>
            <a:r>
              <a:rPr lang="hr-HR" sz="2400" dirty="0" smtClean="0"/>
              <a:t>Primjereni statistički pokazatelji za prikazivanje rezultata različitih vrsta istraživanja</a:t>
            </a:r>
            <a:r>
              <a:rPr lang="hr-HR" dirty="0" smtClean="0"/>
              <a:t/>
            </a:r>
            <a:br>
              <a:rPr lang="hr-HR" dirty="0" smtClean="0"/>
            </a:br>
            <a:endParaRPr lang="hr-HR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r-HR" sz="1800" dirty="0" smtClean="0"/>
              <a:t>Dijagnostička istraživanja u načelu su presječne studije.</a:t>
            </a:r>
          </a:p>
          <a:p>
            <a:endParaRPr lang="hr-HR" sz="1800" dirty="0" smtClean="0"/>
          </a:p>
          <a:p>
            <a:r>
              <a:rPr lang="hr-HR" sz="1800" dirty="0" smtClean="0"/>
              <a:t>Kao i svi postupci mjerenja, dijagnostički je test opterećen pogrješkama mjerenja, koje dovode do lažno pozitivnih rezultata (</a:t>
            </a:r>
            <a:r>
              <a:rPr lang="hr-HR" sz="1800" dirty="0" err="1" smtClean="0"/>
              <a:t>tj</a:t>
            </a:r>
            <a:r>
              <a:rPr lang="hr-HR" sz="1800" dirty="0" smtClean="0"/>
              <a:t>. zdravim ljudima biva pridružena medicinska dijagnoza) te lažno negativnih rezultata (</a:t>
            </a:r>
            <a:r>
              <a:rPr lang="hr-HR" sz="1800" dirty="0" err="1" smtClean="0"/>
              <a:t>tj</a:t>
            </a:r>
            <a:r>
              <a:rPr lang="hr-HR" sz="1800" dirty="0" smtClean="0"/>
              <a:t>. bolesni ljudi nisu dijagnosticirani).</a:t>
            </a:r>
          </a:p>
          <a:p>
            <a:endParaRPr lang="hr-HR" sz="1800" dirty="0" smtClean="0"/>
          </a:p>
          <a:p>
            <a:r>
              <a:rPr lang="hr-HR" sz="1800" dirty="0" smtClean="0"/>
              <a:t>Očito je da bismo željeli koristiti test bez lažno pozitivnih i lažno negativnih nalaza.</a:t>
            </a:r>
          </a:p>
          <a:p>
            <a:endParaRPr lang="hr-HR" sz="1800" dirty="0" smtClean="0"/>
          </a:p>
          <a:p>
            <a:r>
              <a:rPr lang="hr-HR" sz="1800" dirty="0" smtClean="0"/>
              <a:t>Da bismo procijenili učinkovitost novog testa, možemo koristiti nekoliko mjera učinka.</a:t>
            </a:r>
          </a:p>
          <a:p>
            <a:endParaRPr lang="hr-HR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z="2400" dirty="0" smtClean="0"/>
              <a:t>Statističke mjere ishoda za dijagnostičke testove</a:t>
            </a:r>
            <a:r>
              <a:rPr lang="hr-HR" dirty="0" smtClean="0"/>
              <a:t/>
            </a:r>
            <a:br>
              <a:rPr lang="hr-HR" dirty="0" smtClean="0"/>
            </a:br>
            <a:endParaRPr lang="hr-HR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r-HR" sz="1600" dirty="0" smtClean="0">
                <a:solidFill>
                  <a:srgbClr val="FF0000"/>
                </a:solidFill>
              </a:rPr>
              <a:t>Osjetljivost </a:t>
            </a:r>
            <a:r>
              <a:rPr lang="hr-HR" sz="1600" dirty="0" smtClean="0"/>
              <a:t>(engl. </a:t>
            </a:r>
            <a:r>
              <a:rPr lang="hr-HR" sz="1600" i="1" dirty="0" err="1" smtClean="0"/>
              <a:t>sensitivity</a:t>
            </a:r>
            <a:r>
              <a:rPr lang="hr-HR" sz="1600" dirty="0" smtClean="0"/>
              <a:t>) testa je udio bolesnih osoba koje je test pravilno prepoznao kao “pozitivne” (</a:t>
            </a:r>
            <a:r>
              <a:rPr lang="hr-HR" sz="1600" dirty="0" err="1" smtClean="0"/>
              <a:t>tj</a:t>
            </a:r>
            <a:r>
              <a:rPr lang="hr-HR" sz="1600" dirty="0" smtClean="0"/>
              <a:t>. imaju bolest).</a:t>
            </a:r>
          </a:p>
          <a:p>
            <a:endParaRPr lang="hr-HR" sz="1600" dirty="0" smtClean="0"/>
          </a:p>
          <a:p>
            <a:r>
              <a:rPr lang="hr-HR" sz="1600" dirty="0" smtClean="0">
                <a:solidFill>
                  <a:srgbClr val="FF0000"/>
                </a:solidFill>
              </a:rPr>
              <a:t>Specifičnost </a:t>
            </a:r>
            <a:r>
              <a:rPr lang="hr-HR" sz="1600" dirty="0" smtClean="0"/>
              <a:t>(engl. </a:t>
            </a:r>
            <a:r>
              <a:rPr lang="hr-HR" sz="1600" i="1" dirty="0" err="1" smtClean="0"/>
              <a:t>specificity</a:t>
            </a:r>
            <a:r>
              <a:rPr lang="hr-HR" sz="1600" dirty="0" smtClean="0"/>
              <a:t>) testa je udio zdravih ispitanika koji su pravilno prepoznati kao “negativni” (</a:t>
            </a:r>
            <a:r>
              <a:rPr lang="hr-HR" sz="1600" dirty="0" err="1" smtClean="0"/>
              <a:t>tj</a:t>
            </a:r>
            <a:r>
              <a:rPr lang="hr-HR" sz="1600" dirty="0" smtClean="0"/>
              <a:t>. nemaju bolest).</a:t>
            </a:r>
          </a:p>
          <a:p>
            <a:endParaRPr lang="hr-HR" sz="1600" dirty="0" smtClean="0"/>
          </a:p>
          <a:p>
            <a:r>
              <a:rPr lang="hr-HR" sz="1600" i="1" dirty="0" smtClean="0">
                <a:solidFill>
                  <a:srgbClr val="0070C0"/>
                </a:solidFill>
              </a:rPr>
              <a:t>Omjer vjerojatnosti</a:t>
            </a:r>
            <a:r>
              <a:rPr lang="hr-HR" sz="1600" dirty="0" smtClean="0">
                <a:solidFill>
                  <a:srgbClr val="0070C0"/>
                </a:solidFill>
              </a:rPr>
              <a:t>  (engl. </a:t>
            </a:r>
            <a:r>
              <a:rPr lang="hr-HR" sz="1600" i="1" dirty="0" err="1" smtClean="0">
                <a:solidFill>
                  <a:srgbClr val="0070C0"/>
                </a:solidFill>
              </a:rPr>
              <a:t>likelihood</a:t>
            </a:r>
            <a:r>
              <a:rPr lang="hr-HR" sz="1600" i="1" dirty="0" smtClean="0">
                <a:solidFill>
                  <a:srgbClr val="0070C0"/>
                </a:solidFill>
              </a:rPr>
              <a:t> </a:t>
            </a:r>
            <a:r>
              <a:rPr lang="hr-HR" sz="1600" i="1" dirty="0" err="1" smtClean="0">
                <a:solidFill>
                  <a:srgbClr val="0070C0"/>
                </a:solidFill>
              </a:rPr>
              <a:t>ratio</a:t>
            </a:r>
            <a:r>
              <a:rPr lang="hr-HR" sz="1600" dirty="0" smtClean="0">
                <a:solidFill>
                  <a:srgbClr val="0070C0"/>
                </a:solidFill>
              </a:rPr>
              <a:t>) </a:t>
            </a:r>
            <a:r>
              <a:rPr lang="hr-HR" sz="1600" i="1" dirty="0" smtClean="0">
                <a:solidFill>
                  <a:srgbClr val="0070C0"/>
                </a:solidFill>
              </a:rPr>
              <a:t>pozitivnog rezultata testa</a:t>
            </a:r>
            <a:r>
              <a:rPr lang="hr-HR" sz="1600" dirty="0" smtClean="0">
                <a:solidFill>
                  <a:srgbClr val="0070C0"/>
                </a:solidFill>
              </a:rPr>
              <a:t> </a:t>
            </a:r>
            <a:r>
              <a:rPr lang="hr-HR" sz="1600" dirty="0" smtClean="0"/>
              <a:t>upućuje na vjerojatnost dobivanja pozitivnog testa u pojedinca koji je bolestan, u usporedbi s vjerojatnošću dobivanja pozitivnog testa u pojedinca koji nije bolestan.</a:t>
            </a:r>
          </a:p>
          <a:p>
            <a:endParaRPr lang="hr-HR" sz="1600" dirty="0" smtClean="0"/>
          </a:p>
          <a:p>
            <a:r>
              <a:rPr lang="hr-HR" sz="1600" i="1" dirty="0" smtClean="0">
                <a:solidFill>
                  <a:srgbClr val="0070C0"/>
                </a:solidFill>
              </a:rPr>
              <a:t>Omjer vjerojatnosti negativnog rezultata testa </a:t>
            </a:r>
            <a:r>
              <a:rPr lang="hr-HR" sz="1600" dirty="0" smtClean="0"/>
              <a:t>upućuje na vjerojatnost dobivanja negativnog nalaza u bolesnog ispitanika prema vjerojatnosti dobivanja negativnog nalaza u zdravog ispitanika.</a:t>
            </a:r>
          </a:p>
          <a:p>
            <a:endParaRPr lang="hr-HR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Osjetljivost i specifičnost</a:t>
            </a:r>
            <a:endParaRPr lang="hr-HR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>
          <a:xfrm>
            <a:off x="827584" y="404664"/>
            <a:ext cx="7416800" cy="850900"/>
          </a:xfrm>
        </p:spPr>
        <p:txBody>
          <a:bodyPr/>
          <a:lstStyle/>
          <a:p>
            <a:pPr eaLnBrk="1" hangingPunct="1">
              <a:defRPr/>
            </a:pPr>
            <a:r>
              <a:rPr lang="pl-PL" sz="2800" dirty="0" smtClean="0">
                <a:solidFill>
                  <a:srgbClr val="008FAC"/>
                </a:solidFill>
                <a:effectLst/>
                <a:latin typeface="Calibri" pitchFamily="34" charset="0"/>
              </a:rPr>
              <a:t>ZNAČAJKE POJEDINIH VRSTA ISTRAŽIVANJA</a:t>
            </a:r>
            <a:endParaRPr lang="hr-HR" sz="2800" dirty="0" smtClean="0">
              <a:solidFill>
                <a:srgbClr val="008FAC"/>
              </a:solidFill>
              <a:effectLst/>
              <a:latin typeface="Calibri" pitchFamily="34" charset="0"/>
            </a:endParaRPr>
          </a:p>
        </p:txBody>
      </p:sp>
      <p:graphicFrame>
        <p:nvGraphicFramePr>
          <p:cNvPr id="39026" name="Group 2162"/>
          <p:cNvGraphicFramePr>
            <a:graphicFrameLocks noGrp="1"/>
          </p:cNvGraphicFramePr>
          <p:nvPr>
            <p:ph idx="1"/>
          </p:nvPr>
        </p:nvGraphicFramePr>
        <p:xfrm>
          <a:off x="539750" y="1557338"/>
          <a:ext cx="8012113" cy="4073526"/>
        </p:xfrm>
        <a:graphic>
          <a:graphicData uri="http://schemas.openxmlformats.org/drawingml/2006/table">
            <a:tbl>
              <a:tblPr/>
              <a:tblGrid>
                <a:gridCol w="1555750"/>
                <a:gridCol w="1597025"/>
                <a:gridCol w="1651000"/>
                <a:gridCol w="1597025"/>
                <a:gridCol w="1611313"/>
              </a:tblGrid>
              <a:tr h="6746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20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0000" marR="90000" marT="0" marB="46800" horzOverflow="overflow">
                    <a:lnL cap="flat"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20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8FAC"/>
                          </a:solidFill>
                          <a:effectLst/>
                          <a:latin typeface="Calibri" pitchFamily="34" charset="0"/>
                        </a:rPr>
                        <a:t>Presječno</a:t>
                      </a:r>
                      <a:r>
                        <a:rPr kumimoji="0" lang="hr-HR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8FAC"/>
                          </a:solidFill>
                          <a:effectLst/>
                          <a:latin typeface="Calibri" pitchFamily="34" charset="0"/>
                        </a:rPr>
                        <a:t> istraživanje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8FAC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0000" marR="90000" marT="0" marB="46800" horzOverflow="overflow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8FAC"/>
                          </a:solidFill>
                          <a:effectLst/>
                          <a:latin typeface="Calibri" pitchFamily="34" charset="0"/>
                        </a:rPr>
                        <a:t>Istraživanje parova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8FAC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0000" marR="90000" marT="0" marB="46800" anchor="ctr" horzOverflow="overflow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20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8FAC"/>
                          </a:solidFill>
                          <a:effectLst/>
                          <a:latin typeface="Calibri" pitchFamily="34" charset="0"/>
                        </a:rPr>
                        <a:t>Kohortno</a:t>
                      </a:r>
                      <a:r>
                        <a:rPr kumimoji="0" lang="hr-HR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8FAC"/>
                          </a:solidFill>
                          <a:effectLst/>
                          <a:latin typeface="Calibri" pitchFamily="34" charset="0"/>
                        </a:rPr>
                        <a:t> istraživanje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8FAC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0000" marR="90000" marT="0" marB="46800" anchor="ctr" horzOverflow="overflow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8FAC"/>
                          </a:solidFill>
                          <a:effectLst/>
                          <a:latin typeface="Calibri" pitchFamily="34" charset="0"/>
                        </a:rPr>
                        <a:t>Pokusno istraživanje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8FAC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0000" marR="90000" marT="0" marB="46800" horzOverflow="overflow">
                    <a:lnL>
                      <a:noFill/>
                    </a:lnL>
                    <a:lnR cap="flat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239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20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Incidencija</a:t>
                      </a:r>
                      <a:r>
                        <a:rPr kumimoji="0" lang="hr-HR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/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20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Prevalencija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0000" marR="90000" marT="0" marB="46800" anchor="ctr" horzOverflow="overflow">
                    <a:lnL cap="flat"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prevalencija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0000" marR="90000" marT="0" marB="46800" anchor="ctr" horzOverflow="overflow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-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0000" marR="90000" marT="0" marB="46800" anchor="ctr" horzOverflow="overflow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incidencija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0000" marR="90000" marT="0" marB="46800" anchor="ctr" horzOverflow="overflow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incidencija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0000" marR="90000" marT="0" marB="46800" anchor="ctr" horzOverflow="overflow">
                    <a:lnL>
                      <a:noFill/>
                    </a:lnL>
                    <a:lnR cap="flat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94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Ishod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0000" marR="90000" marT="0" marB="46800" anchor="ctr" horzOverflow="overflow">
                    <a:lnL cap="flat"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više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0000" marR="90000" marT="0" marB="46800" anchor="ctr" horzOverflow="overflow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jedan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0000" marR="90000" marT="0" marB="46800" anchor="ctr" horzOverflow="overflow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više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0000" marR="90000" marT="0" marB="46800" anchor="ctr" horzOverflow="overflow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više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0000" marR="90000" marT="0" marB="46800" anchor="ctr" horzOverflow="overflow">
                    <a:lnL>
                      <a:noFill/>
                    </a:lnL>
                    <a:lnR cap="flat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40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Uzročnost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0000" marR="90000" marT="0" marB="46800" anchor="ctr" horzOverflow="overflow">
                    <a:lnL cap="flat"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ne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0000" marR="90000" marT="0" marB="46800" anchor="ctr" horzOverflow="overflow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ne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0000" marR="90000" marT="0" marB="46800" anchor="ctr" horzOverflow="overflow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da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0000" marR="90000" marT="0" marB="46800" anchor="ctr" horzOverflow="overflow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da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0000" marR="90000" marT="0" marB="46800" anchor="ctr" horzOverflow="overflow">
                    <a:lnL>
                      <a:noFill/>
                    </a:lnL>
                    <a:lnR cap="flat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270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Uzorak (N)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0000" marR="90000" marT="0" marB="46800" anchor="ctr" horzOverflow="overflow">
                    <a:lnL cap="flat"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mali-veliki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0000" marR="90000" marT="0" marB="46800" anchor="ctr" horzOverflow="overflow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mali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0000" marR="90000" marT="0" marB="46800" anchor="ctr" horzOverflow="overflow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veliki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0000" marR="90000" marT="0" marB="46800" anchor="ctr" horzOverflow="overflow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mali-veliki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0000" marR="90000" marT="0" marB="46800" anchor="ctr" horzOverflow="overflow">
                    <a:lnL>
                      <a:noFill/>
                    </a:lnL>
                    <a:lnR cap="flat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08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Trajanje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0000" marR="90000" marT="0" marB="46800" anchor="ctr" horzOverflow="overflow">
                    <a:lnL cap="flat"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*</a:t>
                      </a:r>
                    </a:p>
                  </a:txBody>
                  <a:tcPr marL="90000" marR="90000" marT="0" marB="46800" anchor="ctr" horzOverflow="overflow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**</a:t>
                      </a:r>
                    </a:p>
                  </a:txBody>
                  <a:tcPr marL="90000" marR="90000" marT="0" marB="46800" anchor="ctr" horzOverflow="overflow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***</a:t>
                      </a:r>
                    </a:p>
                  </a:txBody>
                  <a:tcPr marL="90000" marR="90000" marT="0" marB="46800" anchor="ctr" horzOverflow="overflow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***</a:t>
                      </a:r>
                    </a:p>
                  </a:txBody>
                  <a:tcPr marL="90000" marR="90000" marT="0" marB="46800" anchor="ctr" horzOverflow="overflow">
                    <a:lnL>
                      <a:noFill/>
                    </a:lnL>
                    <a:lnR cap="flat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35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Cijena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0000" marR="90000" marT="0" marB="46800" anchor="ctr" horzOverflow="overflow">
                    <a:lnL cap="flat"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*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0000" marR="90000" marT="0" marB="46800" anchor="ctr" horzOverflow="overflow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**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0000" marR="90000" marT="0" marB="46800" anchor="ctr" horzOverflow="overflow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***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0000" marR="90000" marT="0" marB="46800" anchor="ctr" horzOverflow="overflow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****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0000" marR="90000" marT="0" marB="46800" anchor="ctr" horzOverflow="overflow">
                    <a:lnL>
                      <a:noFill/>
                    </a:lnL>
                    <a:lnR cap="flat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179512" y="1482775"/>
          <a:ext cx="8856984" cy="457457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30263"/>
                <a:gridCol w="1262025"/>
                <a:gridCol w="1872208"/>
                <a:gridCol w="2016224"/>
                <a:gridCol w="2376264"/>
              </a:tblGrid>
              <a:tr h="639611">
                <a:tc rowSpan="2" gridSpan="2">
                  <a:txBody>
                    <a:bodyPr/>
                    <a:lstStyle/>
                    <a:p>
                      <a:r>
                        <a:rPr kumimoji="0" lang="hr-HR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Nalaz opijata u mokraći</a:t>
                      </a:r>
                      <a:endParaRPr lang="hr-HR" dirty="0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hr-HR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kumimoji="0" lang="hr-HR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Rezultat</a:t>
                      </a:r>
                      <a:r>
                        <a:rPr kumimoji="0" lang="hr-HR" sz="1800" b="1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n</a:t>
                      </a:r>
                      <a:r>
                        <a:rPr kumimoji="0" lang="hr-HR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ovog laboratorijskog postupka</a:t>
                      </a:r>
                      <a:endParaRPr lang="hr-H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kumimoji="0" lang="hr-HR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Ukupno</a:t>
                      </a:r>
                      <a:endParaRPr lang="hr-HR" dirty="0"/>
                    </a:p>
                  </a:txBody>
                  <a:tcPr/>
                </a:tc>
              </a:tr>
              <a:tr h="370274">
                <a:tc gridSpan="2" vMerge="1">
                  <a:txBody>
                    <a:bodyPr/>
                    <a:lstStyle/>
                    <a:p>
                      <a:endParaRPr lang="hr-HR" dirty="0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hr-H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hr-HR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pozitivan (+)</a:t>
                      </a:r>
                      <a:endParaRPr lang="hr-H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hr-HR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negativan (-)</a:t>
                      </a:r>
                      <a:endParaRPr lang="hr-HR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hr-HR" dirty="0"/>
                    </a:p>
                  </a:txBody>
                  <a:tcPr/>
                </a:tc>
              </a:tr>
              <a:tr h="1461969">
                <a:tc row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r-HR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Referentni postupak (HPLC)</a:t>
                      </a:r>
                      <a:endParaRPr lang="hr-HR" dirty="0" smtClean="0"/>
                    </a:p>
                    <a:p>
                      <a:endParaRPr lang="hr-H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r-HR" dirty="0" smtClean="0"/>
                        <a:t>pozitivan (+)</a:t>
                      </a:r>
                      <a:endParaRPr lang="hr-H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hr-HR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ispravno pozitivni nalazi </a:t>
                      </a:r>
                      <a:br>
                        <a:rPr kumimoji="0" lang="hr-HR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kumimoji="0" lang="hr-HR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(a)</a:t>
                      </a:r>
                      <a:endParaRPr lang="hr-H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hr-HR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lažno negativni nalazi </a:t>
                      </a:r>
                      <a:br>
                        <a:rPr kumimoji="0" lang="hr-HR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kumimoji="0" lang="hr-HR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(b)</a:t>
                      </a:r>
                      <a:endParaRPr lang="hr-H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hr-HR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uzorci mokraće koji sadrže opijate </a:t>
                      </a:r>
                      <a:br>
                        <a:rPr kumimoji="0" lang="hr-HR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kumimoji="0" lang="hr-HR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(a+b)</a:t>
                      </a:r>
                      <a:endParaRPr lang="hr-HR" dirty="0"/>
                    </a:p>
                  </a:txBody>
                  <a:tcPr/>
                </a:tc>
              </a:tr>
              <a:tr h="1187850">
                <a:tc vMerge="1">
                  <a:txBody>
                    <a:bodyPr/>
                    <a:lstStyle/>
                    <a:p>
                      <a:endParaRPr lang="hr-H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r-HR" dirty="0" smtClean="0"/>
                        <a:t>negativan (-)</a:t>
                      </a:r>
                      <a:endParaRPr lang="hr-H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hr-HR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lažno pozitivni nalazi </a:t>
                      </a:r>
                      <a:br>
                        <a:rPr kumimoji="0" lang="hr-HR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kumimoji="0" lang="hr-HR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(c)</a:t>
                      </a:r>
                      <a:endParaRPr lang="hr-H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hr-HR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ispravno negativni nalazi </a:t>
                      </a:r>
                      <a:br>
                        <a:rPr kumimoji="0" lang="hr-HR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kumimoji="0" lang="hr-HR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(d</a:t>
                      </a:r>
                      <a:endParaRPr lang="hr-H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hr-HR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uzorci mokraće koji NE sadrže opijate (c+d)</a:t>
                      </a:r>
                      <a:endParaRPr lang="hr-HR" dirty="0"/>
                    </a:p>
                  </a:txBody>
                  <a:tcPr/>
                </a:tc>
              </a:tr>
              <a:tr h="913731">
                <a:tc>
                  <a:txBody>
                    <a:bodyPr/>
                    <a:lstStyle/>
                    <a:p>
                      <a:r>
                        <a:rPr lang="hr-HR" dirty="0" smtClean="0"/>
                        <a:t>Ukupno</a:t>
                      </a:r>
                      <a:endParaRPr lang="hr-H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r-H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hr-HR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svi pozitivni nalazi </a:t>
                      </a:r>
                      <a:br>
                        <a:rPr kumimoji="0" lang="hr-HR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kumimoji="0" lang="hr-HR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(a+c</a:t>
                      </a:r>
                      <a:endParaRPr lang="hr-H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hr-HR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svi negativni nalazi </a:t>
                      </a:r>
                      <a:br>
                        <a:rPr kumimoji="0" lang="hr-HR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kumimoji="0" lang="hr-HR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(b+d)</a:t>
                      </a:r>
                      <a:endParaRPr lang="hr-H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hr-HR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svi uzorci u ispitivanju (a+b+c+d)</a:t>
                      </a:r>
                      <a:endParaRPr lang="hr-HR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z="2400" dirty="0" smtClean="0"/>
              <a:t/>
            </a:r>
            <a:br>
              <a:rPr lang="hr-HR" sz="2400" dirty="0" smtClean="0"/>
            </a:br>
            <a:r>
              <a:rPr lang="hr-HR" sz="2400" dirty="0" smtClean="0"/>
              <a:t>Tablica učestalosti (</a:t>
            </a:r>
            <a:r>
              <a:rPr lang="hr-HR" sz="2400" dirty="0" err="1" smtClean="0"/>
              <a:t>kontigencijska</a:t>
            </a:r>
            <a:r>
              <a:rPr lang="hr-HR" sz="2400" dirty="0" smtClean="0"/>
              <a:t> tablica) prisutnosti opijata u mokraći ispitanika mjerena dvama postupcima - referentnim i novim, ispitivanim</a:t>
            </a:r>
            <a:r>
              <a:rPr lang="hr-HR" dirty="0" smtClean="0"/>
              <a:t/>
            </a:r>
            <a:br>
              <a:rPr lang="hr-HR" dirty="0" smtClean="0"/>
            </a:br>
            <a:endParaRPr lang="hr-HR" dirty="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481138"/>
          <a:ext cx="8229600" cy="492133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3747864"/>
                <a:gridCol w="1738536"/>
              </a:tblGrid>
              <a:tr h="435694">
                <a:tc>
                  <a:txBody>
                    <a:bodyPr/>
                    <a:lstStyle/>
                    <a:p>
                      <a:r>
                        <a:rPr lang="hr-HR" dirty="0" smtClean="0"/>
                        <a:t>Pojam</a:t>
                      </a:r>
                      <a:endParaRPr lang="hr-H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r-HR" dirty="0" smtClean="0"/>
                        <a:t>Opis</a:t>
                      </a:r>
                      <a:endParaRPr lang="hr-H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r-HR" dirty="0" smtClean="0"/>
                        <a:t>Izračun</a:t>
                      </a:r>
                      <a:endParaRPr lang="hr-H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0" lang="hr-HR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Udio lažno pozitivnih nalaza</a:t>
                      </a:r>
                    </a:p>
                    <a:p>
                      <a:r>
                        <a:rPr kumimoji="0" lang="hr-HR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(engl: </a:t>
                      </a:r>
                      <a:r>
                        <a:rPr kumimoji="0" lang="hr-HR" sz="1800" i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proportion</a:t>
                      </a:r>
                      <a:r>
                        <a:rPr kumimoji="0" lang="hr-HR" sz="1800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of </a:t>
                      </a:r>
                      <a:r>
                        <a:rPr kumimoji="0" lang="hr-HR" sz="1800" i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false</a:t>
                      </a:r>
                      <a:r>
                        <a:rPr kumimoji="0" lang="hr-HR" sz="1800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hr-HR" sz="1800" i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positive</a:t>
                      </a:r>
                      <a:r>
                        <a:rPr kumimoji="0" lang="hr-HR" sz="1800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hr-HR" sz="1800" i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results</a:t>
                      </a:r>
                      <a:r>
                        <a:rPr kumimoji="0" lang="hr-HR" sz="1800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endParaRPr lang="hr-H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hr-HR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Udio lažno pozitivnih nalaza u ukupnom broju zdravih ispitanika.</a:t>
                      </a:r>
                    </a:p>
                    <a:p>
                      <a:r>
                        <a:rPr kumimoji="0" lang="hr-HR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Vjerojatnost da će zdravi imati pozitivan nalaz</a:t>
                      </a:r>
                      <a:endParaRPr lang="hr-H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hr-HR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c/(c+d)</a:t>
                      </a:r>
                    </a:p>
                    <a:p>
                      <a:r>
                        <a:rPr kumimoji="0" lang="hr-HR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ili</a:t>
                      </a:r>
                    </a:p>
                    <a:p>
                      <a:r>
                        <a:rPr kumimoji="0" lang="hr-HR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1-specifičnost</a:t>
                      </a:r>
                      <a:endParaRPr lang="hr-H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0" lang="hr-HR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Udio lažno negativnih nalaza</a:t>
                      </a:r>
                    </a:p>
                    <a:p>
                      <a:r>
                        <a:rPr kumimoji="0" lang="hr-HR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(engl: </a:t>
                      </a:r>
                      <a:r>
                        <a:rPr kumimoji="0" lang="hr-HR" sz="1800" i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proportion</a:t>
                      </a:r>
                      <a:r>
                        <a:rPr kumimoji="0" lang="hr-HR" sz="1800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of </a:t>
                      </a:r>
                      <a:r>
                        <a:rPr kumimoji="0" lang="hr-HR" sz="1800" i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false</a:t>
                      </a:r>
                      <a:r>
                        <a:rPr kumimoji="0" lang="hr-HR" sz="1800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negative </a:t>
                      </a:r>
                      <a:r>
                        <a:rPr kumimoji="0" lang="hr-HR" sz="1800" i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results</a:t>
                      </a:r>
                      <a:endParaRPr lang="hr-H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hr-HR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Udio lažno pozitivnih nalaza u ukupnom broju bolesnih ispitanika.</a:t>
                      </a:r>
                    </a:p>
                    <a:p>
                      <a:r>
                        <a:rPr kumimoji="0" lang="hr-HR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Vjerojatnost da će bolesni imati negativan nalaz.</a:t>
                      </a:r>
                      <a:endParaRPr lang="hr-H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hr-HR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b/(a+b)</a:t>
                      </a:r>
                    </a:p>
                    <a:p>
                      <a:r>
                        <a:rPr kumimoji="0" lang="hr-HR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ili</a:t>
                      </a:r>
                    </a:p>
                    <a:p>
                      <a:r>
                        <a:rPr kumimoji="0" lang="hr-HR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1-osjetljivost</a:t>
                      </a:r>
                      <a:endParaRPr lang="hr-H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0" lang="hr-HR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Udio ispravnih nalaza</a:t>
                      </a:r>
                    </a:p>
                    <a:p>
                      <a:r>
                        <a:rPr kumimoji="0" lang="hr-HR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(engl: </a:t>
                      </a:r>
                      <a:r>
                        <a:rPr kumimoji="0" lang="hr-HR" sz="1800" i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proportion</a:t>
                      </a:r>
                      <a:r>
                        <a:rPr kumimoji="0" lang="hr-HR" sz="1800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of </a:t>
                      </a:r>
                      <a:r>
                        <a:rPr kumimoji="0" lang="hr-HR" sz="1800" i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true</a:t>
                      </a:r>
                      <a:r>
                        <a:rPr kumimoji="0" lang="hr-HR" sz="1800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hr-HR" sz="1800" i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results</a:t>
                      </a:r>
                      <a:r>
                        <a:rPr kumimoji="0" lang="hr-HR" sz="1800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endParaRPr lang="hr-H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hr-HR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Udio ispravno pozitivnih nalaza i ispravno negativnih nalaza u ukupnom broju ispitanika.</a:t>
                      </a:r>
                    </a:p>
                    <a:p>
                      <a:r>
                        <a:rPr kumimoji="0" lang="hr-HR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Vjerojatnost točnog nalaza.</a:t>
                      </a:r>
                      <a:endParaRPr lang="hr-H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hr-HR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(a+d)/(a+b+c+d)</a:t>
                      </a:r>
                      <a:endParaRPr lang="hr-H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r-HR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91264" cy="1138138"/>
          </a:xfrm>
        </p:spPr>
        <p:txBody>
          <a:bodyPr/>
          <a:lstStyle/>
          <a:p>
            <a:r>
              <a:rPr lang="hr-HR" sz="2800" dirty="0" smtClean="0"/>
              <a:t/>
            </a:r>
            <a:br>
              <a:rPr lang="hr-HR" sz="2800" dirty="0" smtClean="0"/>
            </a:br>
            <a:r>
              <a:rPr lang="hr-HR" sz="2800" dirty="0" smtClean="0"/>
              <a:t>Čimbenici procjene valjanosti dijagnostičkog postupka-1</a:t>
            </a:r>
            <a:r>
              <a:rPr lang="hr-HR" dirty="0" smtClean="0"/>
              <a:t/>
            </a:r>
            <a:br>
              <a:rPr lang="hr-HR" dirty="0" smtClean="0"/>
            </a:br>
            <a:endParaRPr lang="hr-HR" dirty="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251520" y="1340768"/>
          <a:ext cx="8640960" cy="49006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74222"/>
                <a:gridCol w="4990086"/>
                <a:gridCol w="1976652"/>
              </a:tblGrid>
              <a:tr h="363214">
                <a:tc>
                  <a:txBody>
                    <a:bodyPr/>
                    <a:lstStyle/>
                    <a:p>
                      <a:r>
                        <a:rPr lang="hr-HR" sz="1600" dirty="0" smtClean="0"/>
                        <a:t>Pojam</a:t>
                      </a:r>
                      <a:endParaRPr lang="hr-H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r-HR" sz="1600" dirty="0" smtClean="0"/>
                        <a:t>Opis</a:t>
                      </a:r>
                      <a:endParaRPr lang="hr-H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r-HR" sz="1600" dirty="0" smtClean="0"/>
                        <a:t>Izračun</a:t>
                      </a:r>
                      <a:endParaRPr lang="hr-HR" sz="1600" dirty="0"/>
                    </a:p>
                  </a:txBody>
                  <a:tcPr/>
                </a:tc>
              </a:tr>
              <a:tr h="1080000">
                <a:tc>
                  <a:txBody>
                    <a:bodyPr/>
                    <a:lstStyle/>
                    <a:p>
                      <a:r>
                        <a:rPr kumimoji="0" lang="hr-HR" sz="12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Osjetljivost</a:t>
                      </a:r>
                    </a:p>
                    <a:p>
                      <a:r>
                        <a:rPr kumimoji="0" lang="hr-HR" sz="12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(engl: </a:t>
                      </a:r>
                      <a:r>
                        <a:rPr kumimoji="0" lang="hr-HR" sz="1200" b="1" i="1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sensitivity</a:t>
                      </a:r>
                      <a:r>
                        <a:rPr kumimoji="0" lang="hr-HR" sz="1200" b="1" i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endParaRPr lang="hr-HR" sz="1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hr-HR" sz="12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Udio ispravno pozitivnih nalaza u ukupnom broju ispitanika.</a:t>
                      </a:r>
                    </a:p>
                    <a:p>
                      <a:r>
                        <a:rPr kumimoji="0" lang="hr-HR" sz="12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Vjerojatnost da će da će bolesni imati pozitivan nalaz </a:t>
                      </a:r>
                      <a:r>
                        <a:rPr kumimoji="0" lang="hr-HR" sz="1200" b="1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tj</a:t>
                      </a:r>
                      <a:r>
                        <a:rPr kumimoji="0" lang="hr-HR" sz="12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. sposobnost test da točno otkrije pozitivne uzorke (bolesnike ili ispitanike koji </a:t>
                      </a:r>
                      <a:r>
                        <a:rPr kumimoji="0" lang="hr-HR" sz="1200" b="1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doistaimaju</a:t>
                      </a:r>
                      <a:r>
                        <a:rPr kumimoji="0" lang="hr-HR" sz="12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promatrano obilježje).</a:t>
                      </a:r>
                      <a:endParaRPr lang="hr-HR" sz="1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hr-HR" sz="12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a/(a+b)</a:t>
                      </a:r>
                      <a:endParaRPr lang="hr-HR" sz="1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1080000">
                <a:tc>
                  <a:txBody>
                    <a:bodyPr/>
                    <a:lstStyle/>
                    <a:p>
                      <a:r>
                        <a:rPr kumimoji="0" lang="hr-HR" sz="12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Specifičnost</a:t>
                      </a:r>
                    </a:p>
                    <a:p>
                      <a:r>
                        <a:rPr kumimoji="0" lang="hr-HR" sz="12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(engl: </a:t>
                      </a:r>
                      <a:r>
                        <a:rPr kumimoji="0" lang="hr-HR" sz="1200" b="1" i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specificity</a:t>
                      </a:r>
                      <a:r>
                        <a:rPr kumimoji="0" lang="hr-HR" sz="1200" b="1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endParaRPr lang="hr-HR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hr-HR" sz="12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Udio ispravno negativnih nalaza u ukupnom broju zdravih ispitanika.</a:t>
                      </a:r>
                    </a:p>
                    <a:p>
                      <a:r>
                        <a:rPr kumimoji="0" lang="hr-HR" sz="12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Vjerojatnost da će zdravi imati negativan nalaz </a:t>
                      </a:r>
                      <a:r>
                        <a:rPr kumimoji="0" lang="hr-HR" sz="1200" b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tj</a:t>
                      </a:r>
                      <a:r>
                        <a:rPr kumimoji="0" lang="hr-HR" sz="12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. sposobnost testa da točno otkrije zdrave, odnosno bolesnike u kojih je promatrano obilježje izočno</a:t>
                      </a:r>
                      <a:endParaRPr lang="hr-HR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hr-HR" sz="12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d/(c+d)</a:t>
                      </a:r>
                      <a:endParaRPr lang="hr-HR" sz="1200" b="1" dirty="0"/>
                    </a:p>
                  </a:txBody>
                  <a:tcPr/>
                </a:tc>
              </a:tr>
              <a:tr h="1080000">
                <a:tc>
                  <a:txBody>
                    <a:bodyPr/>
                    <a:lstStyle/>
                    <a:p>
                      <a:r>
                        <a:rPr kumimoji="0" lang="hr-HR" sz="12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Omjer vjerojatnosti za pozitivan ishod testa</a:t>
                      </a:r>
                    </a:p>
                    <a:p>
                      <a:r>
                        <a:rPr kumimoji="0" lang="hr-HR" sz="12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(engl: </a:t>
                      </a:r>
                      <a:r>
                        <a:rPr kumimoji="0" lang="hr-HR" sz="1200" b="1" i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likehood</a:t>
                      </a:r>
                      <a:r>
                        <a:rPr kumimoji="0" lang="hr-HR" sz="1200" b="1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hr-HR" sz="1200" b="1" i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ratio</a:t>
                      </a:r>
                      <a:r>
                        <a:rPr kumimoji="0" lang="hr-HR" sz="1200" b="1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for a </a:t>
                      </a:r>
                      <a:r>
                        <a:rPr kumimoji="0" lang="hr-HR" sz="1200" b="1" i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positive</a:t>
                      </a:r>
                      <a:r>
                        <a:rPr kumimoji="0" lang="hr-HR" sz="1200" b="1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test)</a:t>
                      </a:r>
                      <a:endParaRPr lang="hr-HR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hr-HR" sz="12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Omjer označuje koliko je puta pozitivan rezultata testa vjerojatniji u bolesnika nego u zdrava ispitanika.</a:t>
                      </a:r>
                    </a:p>
                    <a:p>
                      <a:r>
                        <a:rPr kumimoji="0" lang="hr-HR" sz="12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Izraz koji ujedinjuje osjetljivost i specifičnost uspoređujući vjerojatnost da će bolesni imati pozitivan nalaz (osjetljivost) i da će zdravi imati pozitivan nalaz (1-specifičnost).</a:t>
                      </a:r>
                      <a:endParaRPr lang="hr-HR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hr-HR" sz="12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[a</a:t>
                      </a:r>
                      <a:r>
                        <a:rPr kumimoji="0" lang="hr-HR" sz="12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sym typeface="Symbol"/>
                        </a:rPr>
                        <a:t></a:t>
                      </a:r>
                      <a:r>
                        <a:rPr kumimoji="0" lang="hr-HR" sz="12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(c+d)]/[c</a:t>
                      </a:r>
                      <a:r>
                        <a:rPr kumimoji="0" lang="hr-HR" sz="12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sym typeface="Symbol"/>
                        </a:rPr>
                        <a:t></a:t>
                      </a:r>
                      <a:r>
                        <a:rPr kumimoji="0" lang="hr-HR" sz="12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(a+b)]</a:t>
                      </a:r>
                    </a:p>
                    <a:p>
                      <a:r>
                        <a:rPr kumimoji="0" lang="hr-HR" sz="12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ili</a:t>
                      </a:r>
                    </a:p>
                    <a:p>
                      <a:r>
                        <a:rPr kumimoji="0" lang="hr-HR" sz="12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osjetljivost/1-specifičnost</a:t>
                      </a:r>
                      <a:endParaRPr lang="hr-HR" sz="1200" b="1" dirty="0"/>
                    </a:p>
                  </a:txBody>
                  <a:tcPr/>
                </a:tc>
              </a:tr>
              <a:tr h="1080000">
                <a:tc>
                  <a:txBody>
                    <a:bodyPr/>
                    <a:lstStyle/>
                    <a:p>
                      <a:r>
                        <a:rPr kumimoji="0" lang="hr-HR" sz="12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Omjer vjerojatnosti za negativan ishod testa</a:t>
                      </a:r>
                    </a:p>
                    <a:p>
                      <a:r>
                        <a:rPr kumimoji="0" lang="hr-HR" sz="12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(engl: </a:t>
                      </a:r>
                      <a:r>
                        <a:rPr kumimoji="0" lang="hr-HR" sz="1200" b="1" i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likehood</a:t>
                      </a:r>
                      <a:r>
                        <a:rPr kumimoji="0" lang="hr-HR" sz="1200" b="1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hr-HR" sz="1200" b="1" i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ratio</a:t>
                      </a:r>
                      <a:r>
                        <a:rPr kumimoji="0" lang="hr-HR" sz="1200" b="1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for a negative </a:t>
                      </a:r>
                      <a:r>
                        <a:rPr kumimoji="0" lang="hr-HR" sz="1200" b="1" i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result</a:t>
                      </a:r>
                      <a:r>
                        <a:rPr kumimoji="0" lang="hr-HR" sz="1200" b="1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endParaRPr lang="hr-HR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hr-HR" sz="12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Omjer označuje vjerojatnost negativnog rezultata testa u bolesnika u odnosu na zdrava ispitanika.</a:t>
                      </a:r>
                    </a:p>
                    <a:p>
                      <a:r>
                        <a:rPr kumimoji="0" lang="hr-HR" sz="12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Izraz koji ujedinjuje osjetljivost i specifičnost uspoređujući vjerojatnost da će bolesni imati negativan nalaz (1-osjetljivost) i da će zdravi imati negativan nalaz (specifičnost).</a:t>
                      </a:r>
                      <a:endParaRPr lang="hr-HR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hr-HR" sz="12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[b</a:t>
                      </a:r>
                      <a:r>
                        <a:rPr kumimoji="0" lang="hr-HR" sz="12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sym typeface="Symbol"/>
                        </a:rPr>
                        <a:t></a:t>
                      </a:r>
                      <a:r>
                        <a:rPr kumimoji="0" lang="hr-HR" sz="12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(c+d)]/[d</a:t>
                      </a:r>
                      <a:r>
                        <a:rPr kumimoji="0" lang="hr-HR" sz="12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sym typeface="Symbol"/>
                        </a:rPr>
                        <a:t></a:t>
                      </a:r>
                      <a:r>
                        <a:rPr kumimoji="0" lang="hr-HR" sz="12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(a+b)]</a:t>
                      </a:r>
                    </a:p>
                    <a:p>
                      <a:r>
                        <a:rPr kumimoji="0" lang="hr-HR" sz="12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ili</a:t>
                      </a:r>
                    </a:p>
                    <a:p>
                      <a:r>
                        <a:rPr kumimoji="0" lang="hr-HR" sz="12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1-osjetljivost/specifičnost</a:t>
                      </a:r>
                      <a:endParaRPr lang="hr-HR" sz="1200" b="1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11560" y="260648"/>
            <a:ext cx="8280920" cy="980728"/>
          </a:xfrm>
        </p:spPr>
        <p:txBody>
          <a:bodyPr>
            <a:normAutofit/>
          </a:bodyPr>
          <a:lstStyle/>
          <a:p>
            <a:r>
              <a:rPr lang="hr-HR" sz="2400" dirty="0" smtClean="0"/>
              <a:t>Čimbenici procjene valjanosti dijagnostičkog postupka-2</a:t>
            </a:r>
            <a:endParaRPr lang="hr-HR" sz="2800" dirty="0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481138"/>
          <a:ext cx="8229600" cy="4790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3459832"/>
                <a:gridCol w="2026568"/>
              </a:tblGrid>
              <a:tr h="370840">
                <a:tc>
                  <a:txBody>
                    <a:bodyPr/>
                    <a:lstStyle/>
                    <a:p>
                      <a:r>
                        <a:rPr lang="hr-HR" dirty="0" smtClean="0"/>
                        <a:t>Pojam</a:t>
                      </a:r>
                      <a:endParaRPr lang="hr-H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r-HR" dirty="0" smtClean="0"/>
                        <a:t>Opis</a:t>
                      </a:r>
                      <a:endParaRPr lang="hr-H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r-HR" dirty="0" smtClean="0"/>
                        <a:t>Izračun</a:t>
                      </a:r>
                      <a:endParaRPr lang="hr-H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0" lang="hr-HR" sz="1600" b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Prevalencija</a:t>
                      </a:r>
                      <a:r>
                        <a:rPr kumimoji="0" lang="hr-HR" sz="1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bolesti</a:t>
                      </a:r>
                    </a:p>
                    <a:p>
                      <a:r>
                        <a:rPr kumimoji="0" lang="hr-HR" sz="1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(engl: </a:t>
                      </a:r>
                      <a:r>
                        <a:rPr kumimoji="0" lang="hr-HR" sz="1600" b="1" i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prevalence</a:t>
                      </a:r>
                      <a:r>
                        <a:rPr kumimoji="0" lang="hr-HR" sz="1600" b="1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of </a:t>
                      </a:r>
                      <a:r>
                        <a:rPr kumimoji="0" lang="hr-HR" sz="1600" b="1" i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disease</a:t>
                      </a:r>
                      <a:r>
                        <a:rPr kumimoji="0" lang="hr-HR" sz="1600" b="1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endParaRPr lang="hr-HR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hr-HR" sz="1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Udio bolesnih u populaciji (važan je za procjenu pozitivne i negativne prediktivne vrijednosti).</a:t>
                      </a:r>
                    </a:p>
                    <a:p>
                      <a:r>
                        <a:rPr kumimoji="0" lang="hr-HR" sz="1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Izražava stanje u populaciji i može se računati i tumačiti samo ukoliko je ispitivani uzorak reprezentativan</a:t>
                      </a:r>
                      <a:endParaRPr lang="hr-HR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hr-HR" sz="1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(a+b)/(a+b+c+d)</a:t>
                      </a:r>
                      <a:endParaRPr lang="hr-HR" sz="16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0" lang="hr-HR" sz="1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Pozitivna prediktivna vrijednost</a:t>
                      </a:r>
                    </a:p>
                    <a:p>
                      <a:r>
                        <a:rPr kumimoji="0" lang="hr-HR" sz="1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(engl: </a:t>
                      </a:r>
                      <a:r>
                        <a:rPr kumimoji="0" lang="hr-HR" sz="1600" b="1" i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positive</a:t>
                      </a:r>
                      <a:r>
                        <a:rPr kumimoji="0" lang="hr-HR" sz="1600" b="1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hr-HR" sz="1600" b="1" i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predictive</a:t>
                      </a:r>
                      <a:r>
                        <a:rPr kumimoji="0" lang="hr-HR" sz="1600" b="1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hr-HR" sz="1600" b="1" i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value</a:t>
                      </a:r>
                      <a:r>
                        <a:rPr kumimoji="0" lang="hr-HR" sz="1600" b="1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endParaRPr lang="hr-HR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hr-HR" sz="1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Udio ispravno pozitivnih nalaza u svim pozitivnim nalazima.</a:t>
                      </a:r>
                    </a:p>
                    <a:p>
                      <a:r>
                        <a:rPr kumimoji="0" lang="hr-HR" sz="1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Vjerojatnost da pozitivan rezultat znači bolest.</a:t>
                      </a:r>
                      <a:endParaRPr lang="hr-HR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hr-HR" sz="1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a/(a+c)</a:t>
                      </a:r>
                      <a:endParaRPr lang="hr-HR" sz="16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0" lang="hr-HR" sz="1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Negativna </a:t>
                      </a:r>
                      <a:r>
                        <a:rPr kumimoji="0" lang="hr-HR" sz="1600" b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prediltivna</a:t>
                      </a:r>
                      <a:r>
                        <a:rPr kumimoji="0" lang="hr-HR" sz="1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vrijednost</a:t>
                      </a:r>
                    </a:p>
                    <a:p>
                      <a:r>
                        <a:rPr kumimoji="0" lang="hr-HR" sz="1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(engl: </a:t>
                      </a:r>
                      <a:r>
                        <a:rPr kumimoji="0" lang="hr-HR" sz="1600" b="1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negative </a:t>
                      </a:r>
                      <a:r>
                        <a:rPr kumimoji="0" lang="hr-HR" sz="1600" b="1" i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predictive</a:t>
                      </a:r>
                      <a:r>
                        <a:rPr kumimoji="0" lang="hr-HR" sz="1600" b="1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hr-HR" sz="1600" b="1" i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value</a:t>
                      </a:r>
                      <a:r>
                        <a:rPr kumimoji="0" lang="hr-HR" sz="1600" b="1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endParaRPr lang="hr-HR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hr-HR" sz="1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Udio ispravno negativnih nalaza u svim negativnim nalazima.</a:t>
                      </a:r>
                    </a:p>
                    <a:p>
                      <a:r>
                        <a:rPr kumimoji="0" lang="hr-HR" sz="1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Vjerojatnost da negativan rezultat označava izočnost bolesti.</a:t>
                      </a:r>
                      <a:endParaRPr lang="hr-HR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hr-HR" sz="1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d/(b+d)</a:t>
                      </a:r>
                      <a:endParaRPr lang="hr-HR" sz="1600" b="1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r-HR" sz="2800" dirty="0" smtClean="0"/>
              <a:t>Čimbenici procjene valjanosti dijagnostičkog postupka-3</a:t>
            </a:r>
            <a:endParaRPr lang="hr-HR" sz="28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>
          <a:xfrm>
            <a:off x="827584" y="404664"/>
            <a:ext cx="7416800" cy="850900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pl-PL" sz="2800" dirty="0" smtClean="0">
                <a:solidFill>
                  <a:srgbClr val="008FAC"/>
                </a:solidFill>
                <a:effectLst/>
                <a:latin typeface="Calibri" pitchFamily="34" charset="0"/>
              </a:rPr>
              <a:t>Kako prikazujemo rezultate kliničkih istraživanja?</a:t>
            </a:r>
            <a:endParaRPr lang="hr-HR" sz="2800" dirty="0" smtClean="0">
              <a:solidFill>
                <a:srgbClr val="008FAC"/>
              </a:solidFill>
              <a:effectLst/>
              <a:latin typeface="Calibri" pitchFamily="34" charset="0"/>
            </a:endParaRPr>
          </a:p>
        </p:txBody>
      </p:sp>
      <p:graphicFrame>
        <p:nvGraphicFramePr>
          <p:cNvPr id="39026" name="Group 2162"/>
          <p:cNvGraphicFramePr>
            <a:graphicFrameLocks noGrp="1"/>
          </p:cNvGraphicFramePr>
          <p:nvPr>
            <p:ph idx="1"/>
          </p:nvPr>
        </p:nvGraphicFramePr>
        <p:xfrm>
          <a:off x="539750" y="1557338"/>
          <a:ext cx="8012113" cy="3210954"/>
        </p:xfrm>
        <a:graphic>
          <a:graphicData uri="http://schemas.openxmlformats.org/drawingml/2006/table">
            <a:tbl>
              <a:tblPr/>
              <a:tblGrid>
                <a:gridCol w="1555750"/>
                <a:gridCol w="1597025"/>
                <a:gridCol w="1651000"/>
                <a:gridCol w="1597025"/>
                <a:gridCol w="1611313"/>
              </a:tblGrid>
              <a:tr h="100682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20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0000" marR="90000" marT="0" marB="46800" horzOverflow="overflow">
                    <a:lnL cap="flat"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20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8FAC"/>
                          </a:solidFill>
                          <a:effectLst/>
                          <a:latin typeface="Calibri" pitchFamily="34" charset="0"/>
                        </a:rPr>
                        <a:t>Presječno</a:t>
                      </a:r>
                      <a:r>
                        <a:rPr kumimoji="0" lang="hr-HR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8FAC"/>
                          </a:solidFill>
                          <a:effectLst/>
                          <a:latin typeface="Calibri" pitchFamily="34" charset="0"/>
                        </a:rPr>
                        <a:t> istraživanje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8FAC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0000" marR="90000" marT="0" marB="46800" horzOverflow="overflow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8FAC"/>
                          </a:solidFill>
                          <a:effectLst/>
                          <a:latin typeface="Calibri" pitchFamily="34" charset="0"/>
                        </a:rPr>
                        <a:t>Istraživanje slučajeva i kontrola (parova)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8FAC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0000" marR="90000" marT="0" marB="46800" anchor="ctr" horzOverflow="overflow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20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8FAC"/>
                          </a:solidFill>
                          <a:effectLst/>
                          <a:latin typeface="Calibri" pitchFamily="34" charset="0"/>
                        </a:rPr>
                        <a:t>Kohortno</a:t>
                      </a:r>
                      <a:r>
                        <a:rPr kumimoji="0" lang="hr-HR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8FAC"/>
                          </a:solidFill>
                          <a:effectLst/>
                          <a:latin typeface="Calibri" pitchFamily="34" charset="0"/>
                        </a:rPr>
                        <a:t> istraživanje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8FAC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0000" marR="90000" marT="0" marB="46800" anchor="ctr" horzOverflow="overflow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8FAC"/>
                          </a:solidFill>
                          <a:effectLst/>
                          <a:latin typeface="Calibri" pitchFamily="34" charset="0"/>
                        </a:rPr>
                        <a:t>Pokusno istraživanje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8FAC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0000" marR="90000" marT="0" marB="46800" horzOverflow="overflow">
                    <a:lnL>
                      <a:noFill/>
                    </a:lnL>
                    <a:lnR cap="flat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295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Prikaz ishoda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0000" marR="90000" marT="0" marB="46800" anchor="ctr" horzOverflow="overflow">
                    <a:lnL cap="flat"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Prevalencija</a:t>
                      </a:r>
                      <a:endParaRPr kumimoji="0" lang="hr-HR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0000" marR="90000" marT="0" marB="46800" anchor="ctr" horzOverflow="overflow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Omjer izgleda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0000" marR="90000" marT="0" marB="46800" anchor="ctr" horzOverflow="overflow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Incidencija</a:t>
                      </a:r>
                      <a:endParaRPr kumimoji="0" lang="hr-HR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Apsolutni i relativni rizik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0000" marR="90000" marT="0" marB="46800" anchor="ctr" horzOverflow="overflow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Incidencija</a:t>
                      </a:r>
                      <a:endParaRPr kumimoji="0" lang="hr-HR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Apsolutni i relativni rizik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0000" marR="90000" marT="0" marB="46800" anchor="ctr" horzOverflow="overflow">
                    <a:lnL>
                      <a:noFill/>
                    </a:lnL>
                    <a:lnR cap="flat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1544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Ishod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0000" marR="90000" marT="0" marB="46800" anchor="ctr" horzOverflow="overflow">
                    <a:lnL cap="flat"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više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0000" marR="90000" marT="0" marB="46800" anchor="ctr" horzOverflow="overflow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jedan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0000" marR="90000" marT="0" marB="46800" anchor="ctr" horzOverflow="overflow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više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0000" marR="90000" marT="0" marB="46800" anchor="ctr" horzOverflow="overflow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više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0000" marR="90000" marT="0" marB="46800" anchor="ctr" horzOverflow="overflow">
                    <a:lnL>
                      <a:noFill/>
                    </a:lnL>
                    <a:lnR cap="flat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1187450" y="650875"/>
            <a:ext cx="6840538" cy="863600"/>
          </a:xfrm>
        </p:spPr>
        <p:txBody>
          <a:bodyPr/>
          <a:lstStyle/>
          <a:p>
            <a:pPr eaLnBrk="1" hangingPunct="1">
              <a:defRPr/>
            </a:pPr>
            <a:r>
              <a:rPr lang="hr-HR" sz="3200" dirty="0" smtClean="0">
                <a:solidFill>
                  <a:srgbClr val="008FAC"/>
                </a:solidFill>
                <a:effectLst/>
                <a:latin typeface="Calibri" pitchFamily="34" charset="0"/>
              </a:rPr>
              <a:t>SEKUNDARNA ISTRAŽIVANJA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44575" y="1514475"/>
            <a:ext cx="7488238" cy="4824413"/>
          </a:xfrm>
        </p:spPr>
        <p:txBody>
          <a:bodyPr>
            <a:normAutofit fontScale="92500"/>
          </a:bodyPr>
          <a:lstStyle/>
          <a:p>
            <a:pPr marL="266700" indent="-266700" eaLnBrk="1" hangingPunct="1">
              <a:lnSpc>
                <a:spcPct val="90000"/>
              </a:lnSpc>
            </a:pPr>
            <a:endParaRPr lang="hr-HR" sz="2800" smtClean="0">
              <a:latin typeface="Calibri" pitchFamily="34" charset="0"/>
            </a:endParaRPr>
          </a:p>
          <a:p>
            <a:pPr marL="266700" indent="-266700" eaLnBrk="1" hangingPunct="1">
              <a:lnSpc>
                <a:spcPct val="90000"/>
              </a:lnSpc>
            </a:pPr>
            <a:r>
              <a:rPr lang="hr-HR" sz="2800" smtClean="0">
                <a:latin typeface="Calibri" pitchFamily="34" charset="0"/>
              </a:rPr>
              <a:t>SUSTAVNI PREGLEDNI ČLANAK – kvalitativna sinteza:</a:t>
            </a:r>
          </a:p>
          <a:p>
            <a:pPr marL="266700" indent="-266700" eaLnBrk="1" hangingPunct="1">
              <a:lnSpc>
                <a:spcPct val="90000"/>
              </a:lnSpc>
              <a:buFontTx/>
              <a:buNone/>
            </a:pPr>
            <a:r>
              <a:rPr lang="hr-HR" sz="2800" smtClean="0">
                <a:latin typeface="Calibri" pitchFamily="34" charset="0"/>
              </a:rPr>
              <a:t>   Vrsta istraživanja u kojem je sustavna pogrješka (otklon, </a:t>
            </a:r>
            <a:r>
              <a:rPr lang="hr-HR" sz="2800" i="1" smtClean="0">
                <a:latin typeface="Calibri" pitchFamily="34" charset="0"/>
              </a:rPr>
              <a:t>bias) </a:t>
            </a:r>
            <a:r>
              <a:rPr lang="hr-HR" sz="2800" smtClean="0">
                <a:latin typeface="Calibri" pitchFamily="34" charset="0"/>
              </a:rPr>
              <a:t>smanjena sustavnim pronalaženjem, ocjenom i sažimanjem rezultata svih primjerenih primarnih istraživanja (randomiziranih kontroliranih pokusa ili opažajnih istraživanja) prema unaprijed utvrđenoj i jasnoj metodologiji.</a:t>
            </a:r>
            <a:r>
              <a:rPr lang="en-US" sz="2800" smtClean="0">
                <a:latin typeface="Calibri" pitchFamily="34" charset="0"/>
              </a:rPr>
              <a:t> </a:t>
            </a:r>
            <a:endParaRPr lang="hr-HR" sz="2800" smtClean="0">
              <a:latin typeface="Calibri" pitchFamily="34" charset="0"/>
            </a:endParaRPr>
          </a:p>
          <a:p>
            <a:pPr marL="266700" indent="-266700" eaLnBrk="1" hangingPunct="1">
              <a:lnSpc>
                <a:spcPct val="90000"/>
              </a:lnSpc>
              <a:buFontTx/>
              <a:buNone/>
            </a:pPr>
            <a:endParaRPr lang="hr-HR" sz="2800" smtClean="0">
              <a:latin typeface="Calibri" pitchFamily="34" charset="0"/>
            </a:endParaRPr>
          </a:p>
          <a:p>
            <a:pPr marL="266700" indent="-266700" eaLnBrk="1" hangingPunct="1">
              <a:lnSpc>
                <a:spcPct val="90000"/>
              </a:lnSpc>
              <a:buFontTx/>
              <a:buNone/>
            </a:pPr>
            <a:endParaRPr lang="hr-HR" sz="2800" smtClean="0">
              <a:latin typeface="Calibri" pitchFamily="34" charset="0"/>
            </a:endParaRPr>
          </a:p>
          <a:p>
            <a:pPr marL="266700" indent="-266700" eaLnBrk="1" hangingPunct="1">
              <a:lnSpc>
                <a:spcPct val="90000"/>
              </a:lnSpc>
              <a:buFontTx/>
              <a:buNone/>
            </a:pPr>
            <a:endParaRPr lang="hr-HR" sz="2800" smtClean="0">
              <a:latin typeface="Calibri" pitchFamily="34" charset="0"/>
            </a:endParaRPr>
          </a:p>
          <a:p>
            <a:pPr marL="266700" indent="-266700" eaLnBrk="1" hangingPunct="1">
              <a:lnSpc>
                <a:spcPct val="110000"/>
              </a:lnSpc>
              <a:buFontTx/>
              <a:buNone/>
            </a:pPr>
            <a:r>
              <a:rPr lang="hr-HR" sz="2800" smtClean="0">
                <a:latin typeface="Calibri" pitchFamily="34" charset="0"/>
              </a:rPr>
              <a:t>	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514475"/>
            <a:ext cx="8064500" cy="4824413"/>
          </a:xfrm>
        </p:spPr>
        <p:txBody>
          <a:bodyPr/>
          <a:lstStyle/>
          <a:p>
            <a:pPr marL="266700" indent="-266700" eaLnBrk="1" hangingPunct="1">
              <a:lnSpc>
                <a:spcPct val="80000"/>
              </a:lnSpc>
            </a:pPr>
            <a:r>
              <a:rPr lang="hr-HR" sz="2500" smtClean="0">
                <a:latin typeface="Calibri" pitchFamily="34" charset="0"/>
              </a:rPr>
              <a:t>META-ANALIZA – kvantitativna sinteza</a:t>
            </a:r>
          </a:p>
          <a:p>
            <a:pPr marL="266700" indent="-266700" eaLnBrk="1" hangingPunct="1">
              <a:lnSpc>
                <a:spcPct val="80000"/>
              </a:lnSpc>
            </a:pPr>
            <a:r>
              <a:rPr lang="hr-HR" sz="2500" smtClean="0">
                <a:latin typeface="Calibri" pitchFamily="34" charset="0"/>
              </a:rPr>
              <a:t>Proistječe iz statističke obradbe koja udružuje rezultate dviju ili više neovisno objavljenih kliničkih studija, koje je prema ocjeni analitičara moguće kombinirati.</a:t>
            </a:r>
          </a:p>
          <a:p>
            <a:pPr marL="266700" indent="-266700" eaLnBrk="1" hangingPunct="1">
              <a:lnSpc>
                <a:spcPct val="80000"/>
              </a:lnSpc>
            </a:pPr>
            <a:r>
              <a:rPr lang="hr-HR" sz="2500" smtClean="0">
                <a:latin typeface="Calibri" pitchFamily="34" charset="0"/>
              </a:rPr>
              <a:t>Dobiveni rezultati često se prikazuju grafički.</a:t>
            </a:r>
          </a:p>
          <a:p>
            <a:pPr marL="266700" indent="-266700" eaLnBrk="1" hangingPunct="1">
              <a:lnSpc>
                <a:spcPct val="80000"/>
              </a:lnSpc>
            </a:pPr>
            <a:r>
              <a:rPr lang="hr-HR" sz="2500" smtClean="0">
                <a:latin typeface="Calibri" pitchFamily="34" charset="0"/>
              </a:rPr>
              <a:t>Meta-analiza je jedan oblik sustavnoga pregleda, s tim da se izbor studija suzi na samo jednu vrst istraživanja (prospektivna randomizirana ili opažajna) i njihovi se podatci obrade statistički zajedno, kao da se radilo o jednom istraživanju.</a:t>
            </a:r>
          </a:p>
          <a:p>
            <a:pPr marL="266700" indent="-266700" eaLnBrk="1" hangingPunct="1">
              <a:lnSpc>
                <a:spcPct val="80000"/>
              </a:lnSpc>
            </a:pPr>
            <a:r>
              <a:rPr lang="hr-HR" sz="2500" smtClean="0">
                <a:latin typeface="Calibri" pitchFamily="34" charset="0"/>
              </a:rPr>
              <a:t>Vrijednost meta-analize izravno je ovisna o kvaliteti uključenih pojedinačnih studija, a omogućuje povećanje statističke snage, rješavanje dvojbenih rezultata kao i točniju procjenu učinka liječenja.</a:t>
            </a:r>
            <a:r>
              <a:rPr lang="en-US" sz="2500" smtClean="0">
                <a:latin typeface="Calibri" pitchFamily="34" charset="0"/>
              </a:rPr>
              <a:t> </a:t>
            </a:r>
            <a:endParaRPr lang="hr-HR" sz="2500" smtClean="0">
              <a:latin typeface="Calibri" pitchFamily="34" charset="0"/>
            </a:endParaRPr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1187450" y="650875"/>
            <a:ext cx="6840538" cy="863600"/>
          </a:xfrm>
        </p:spPr>
        <p:txBody>
          <a:bodyPr/>
          <a:lstStyle/>
          <a:p>
            <a:pPr eaLnBrk="1" hangingPunct="1">
              <a:defRPr/>
            </a:pPr>
            <a:r>
              <a:rPr lang="hr-HR" sz="3200" dirty="0" smtClean="0">
                <a:solidFill>
                  <a:srgbClr val="008FAC"/>
                </a:solidFill>
                <a:effectLst/>
                <a:latin typeface="Calibri" pitchFamily="34" charset="0"/>
              </a:rPr>
              <a:t>SEKUNDARNA ISTRAŽIVANJA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195263" y="228600"/>
            <a:ext cx="8162925" cy="914400"/>
          </a:xfrm>
        </p:spPr>
        <p:txBody>
          <a:bodyPr/>
          <a:lstStyle/>
          <a:p>
            <a:pPr eaLnBrk="1" hangingPunct="1">
              <a:defRPr/>
            </a:pPr>
            <a:r>
              <a:rPr lang="hr-HR" dirty="0" smtClean="0">
                <a:solidFill>
                  <a:srgbClr val="008FAC"/>
                </a:solidFill>
                <a:effectLst/>
              </a:rPr>
              <a:t>Kako čitamo dokaze?</a:t>
            </a:r>
            <a:endParaRPr lang="en-US" dirty="0" smtClean="0">
              <a:solidFill>
                <a:srgbClr val="008FAC"/>
              </a:solidFill>
              <a:effectLst/>
            </a:endParaRPr>
          </a:p>
        </p:txBody>
      </p:sp>
      <p:sp>
        <p:nvSpPr>
          <p:cNvPr id="614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85775" y="1284288"/>
            <a:ext cx="8034338" cy="1285875"/>
          </a:xfrm>
        </p:spPr>
        <p:txBody>
          <a:bodyPr>
            <a:normAutofit lnSpcReduction="10000"/>
          </a:bodyPr>
          <a:lstStyle/>
          <a:p>
            <a:pPr marL="0" lvl="1" indent="0" eaLnBrk="1" hangingPunct="1">
              <a:buClr>
                <a:srgbClr val="7488C2"/>
              </a:buClr>
              <a:buFont typeface="Wingdings" pitchFamily="2" charset="2"/>
              <a:buNone/>
            </a:pPr>
            <a:r>
              <a:rPr lang="hr-HR" sz="2000" dirty="0" smtClean="0">
                <a:solidFill>
                  <a:srgbClr val="008FAC"/>
                </a:solidFill>
                <a:latin typeface="Calibri" pitchFamily="34" charset="0"/>
              </a:rPr>
              <a:t>Primjer </a:t>
            </a:r>
            <a:r>
              <a:rPr lang="hr-HR" sz="2000" dirty="0" smtClean="0">
                <a:latin typeface="Calibri" pitchFamily="34" charset="0"/>
              </a:rPr>
              <a:t>(</a:t>
            </a:r>
            <a:r>
              <a:rPr lang="en-US" sz="2000" dirty="0" smtClean="0">
                <a:latin typeface="Calibri" pitchFamily="34" charset="0"/>
              </a:rPr>
              <a:t>MJA 2004;180:128-130</a:t>
            </a:r>
            <a:r>
              <a:rPr lang="hr-HR" sz="2000" dirty="0" smtClean="0">
                <a:latin typeface="Calibri" pitchFamily="34" charset="0"/>
              </a:rPr>
              <a:t>)</a:t>
            </a:r>
            <a:r>
              <a:rPr lang="en-US" sz="2000" dirty="0" smtClean="0">
                <a:latin typeface="Calibri" pitchFamily="34" charset="0"/>
              </a:rPr>
              <a:t>: </a:t>
            </a:r>
            <a:r>
              <a:rPr lang="hr-HR" sz="2000" dirty="0" smtClean="0">
                <a:latin typeface="Calibri" pitchFamily="34" charset="0"/>
              </a:rPr>
              <a:t>Četiri vrste liječenja provjerene su u usporedbi s </a:t>
            </a:r>
            <a:r>
              <a:rPr lang="hr-HR" sz="2000" dirty="0" err="1" smtClean="0">
                <a:latin typeface="Calibri" pitchFamily="34" charset="0"/>
              </a:rPr>
              <a:t>placebom</a:t>
            </a:r>
            <a:r>
              <a:rPr lang="hr-HR" sz="2000" dirty="0" smtClean="0">
                <a:latin typeface="Calibri" pitchFamily="34" charset="0"/>
              </a:rPr>
              <a:t> u kliničkim ispitivanjima. U nijednom ispitivanju nije bilo većih neželjenih učinaka. Rezultati ta 4 ispitivanja prikazani su na sljedeće načine:</a:t>
            </a: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357188" y="2916238"/>
            <a:ext cx="8496300" cy="3470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809625" indent="-809625"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None/>
              <a:defRPr/>
            </a:pPr>
            <a:r>
              <a:rPr lang="en-US" sz="2200" u="sng" kern="0" dirty="0">
                <a:latin typeface="Calibri" pitchFamily="34" charset="0"/>
              </a:rPr>
              <a:t>A</a:t>
            </a:r>
            <a:r>
              <a:rPr lang="hr-HR" sz="2200" kern="0" dirty="0">
                <a:latin typeface="Calibri" pitchFamily="34" charset="0"/>
              </a:rPr>
              <a:t>: </a:t>
            </a:r>
            <a:r>
              <a:rPr lang="en-US" sz="2200" kern="0" dirty="0">
                <a:latin typeface="Calibri" pitchFamily="34" charset="0"/>
              </a:rPr>
              <a:t> </a:t>
            </a:r>
            <a:r>
              <a:rPr lang="hr-HR" sz="2200" kern="0" dirty="0">
                <a:latin typeface="Calibri" pitchFamily="34" charset="0"/>
              </a:rPr>
              <a:t>	</a:t>
            </a:r>
            <a:r>
              <a:rPr lang="en-US" sz="2200" kern="0" dirty="0">
                <a:latin typeface="Calibri" pitchFamily="34" charset="0"/>
              </a:rPr>
              <a:t>91</a:t>
            </a:r>
            <a:r>
              <a:rPr lang="hr-HR" sz="2200" kern="0" dirty="0">
                <a:latin typeface="Calibri" pitchFamily="34" charset="0"/>
              </a:rPr>
              <a:t>,9</a:t>
            </a:r>
            <a:r>
              <a:rPr lang="en-US" sz="2200" kern="0" dirty="0">
                <a:latin typeface="Calibri" pitchFamily="34" charset="0"/>
              </a:rPr>
              <a:t>%</a:t>
            </a:r>
            <a:r>
              <a:rPr lang="hr-HR" sz="2200" kern="0" dirty="0">
                <a:latin typeface="Calibri" pitchFamily="34" charset="0"/>
              </a:rPr>
              <a:t> bolesnika u </a:t>
            </a:r>
            <a:r>
              <a:rPr lang="hr-HR" sz="2200" kern="0" dirty="0" smtClean="0">
                <a:latin typeface="Calibri" pitchFamily="34" charset="0"/>
              </a:rPr>
              <a:t>skupini </a:t>
            </a:r>
            <a:r>
              <a:rPr lang="hr-HR" sz="2200" kern="0" dirty="0">
                <a:latin typeface="Calibri" pitchFamily="34" charset="0"/>
              </a:rPr>
              <a:t>koja je dobivala lijek je preživjelo, u usporedbi</a:t>
            </a:r>
            <a:r>
              <a:rPr lang="en-US" sz="2200" kern="0" dirty="0">
                <a:latin typeface="Calibri" pitchFamily="34" charset="0"/>
              </a:rPr>
              <a:t> </a:t>
            </a:r>
            <a:r>
              <a:rPr lang="hr-HR" sz="2200" kern="0" dirty="0">
                <a:latin typeface="Calibri" pitchFamily="34" charset="0"/>
              </a:rPr>
              <a:t>s 88,5% u skupini koja je dobivala placebo. </a:t>
            </a:r>
          </a:p>
          <a:p>
            <a:pPr marL="809625" indent="-809625"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None/>
              <a:defRPr/>
            </a:pPr>
            <a:r>
              <a:rPr lang="en-US" sz="2200" u="sng" kern="0" dirty="0">
                <a:latin typeface="Calibri" pitchFamily="34" charset="0"/>
              </a:rPr>
              <a:t>B</a:t>
            </a:r>
            <a:r>
              <a:rPr lang="hr-HR" sz="2200" kern="0" dirty="0">
                <a:latin typeface="Calibri" pitchFamily="34" charset="0"/>
              </a:rPr>
              <a:t>:</a:t>
            </a:r>
            <a:r>
              <a:rPr lang="en-US" sz="2200" kern="0" dirty="0">
                <a:latin typeface="Calibri" pitchFamily="34" charset="0"/>
              </a:rPr>
              <a:t> </a:t>
            </a:r>
            <a:r>
              <a:rPr lang="hr-HR" sz="2200" kern="0" dirty="0">
                <a:latin typeface="Calibri" pitchFamily="34" charset="0"/>
              </a:rPr>
              <a:t>	U bolesnika koji su dobivali lijek došlo je do 30% smanjenja rizika od smrti.</a:t>
            </a:r>
            <a:r>
              <a:rPr lang="en-US" sz="2200" kern="0" dirty="0">
                <a:latin typeface="Calibri" pitchFamily="34" charset="0"/>
              </a:rPr>
              <a:t> </a:t>
            </a:r>
            <a:endParaRPr lang="hr-HR" sz="2200" u="sng" kern="0" dirty="0">
              <a:latin typeface="Calibri" pitchFamily="34" charset="0"/>
            </a:endParaRPr>
          </a:p>
          <a:p>
            <a:pPr marL="809625" indent="-809625"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None/>
              <a:defRPr/>
            </a:pPr>
            <a:r>
              <a:rPr lang="en-US" sz="2200" u="sng" kern="0" dirty="0">
                <a:latin typeface="Calibri" pitchFamily="34" charset="0"/>
              </a:rPr>
              <a:t>C</a:t>
            </a:r>
            <a:r>
              <a:rPr lang="hr-HR" sz="2200" u="sng" kern="0" dirty="0">
                <a:latin typeface="Calibri" pitchFamily="34" charset="0"/>
              </a:rPr>
              <a:t>:</a:t>
            </a:r>
            <a:r>
              <a:rPr lang="en-US" sz="2200" kern="0" dirty="0">
                <a:latin typeface="Calibri" pitchFamily="34" charset="0"/>
              </a:rPr>
              <a:t> </a:t>
            </a:r>
            <a:r>
              <a:rPr lang="hr-HR" sz="2200" kern="0" dirty="0">
                <a:latin typeface="Calibri" pitchFamily="34" charset="0"/>
              </a:rPr>
              <a:t>	Smrtnost je smanjena za 3,4% u skupini koja je dobivala lijek.</a:t>
            </a:r>
          </a:p>
          <a:p>
            <a:pPr marL="809625" indent="-809625"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None/>
              <a:defRPr/>
            </a:pPr>
            <a:r>
              <a:rPr lang="en-US" sz="2200" u="sng" kern="0" dirty="0">
                <a:latin typeface="Calibri" pitchFamily="34" charset="0"/>
              </a:rPr>
              <a:t>D</a:t>
            </a:r>
            <a:r>
              <a:rPr lang="hr-HR" sz="2200" kern="0" dirty="0">
                <a:latin typeface="Calibri" pitchFamily="34" charset="0"/>
              </a:rPr>
              <a:t>:</a:t>
            </a:r>
            <a:r>
              <a:rPr lang="en-US" sz="2200" kern="0" dirty="0">
                <a:latin typeface="Calibri" pitchFamily="34" charset="0"/>
              </a:rPr>
              <a:t> </a:t>
            </a:r>
            <a:r>
              <a:rPr lang="hr-HR" sz="2200" kern="0" dirty="0">
                <a:latin typeface="Calibri" pitchFamily="34" charset="0"/>
              </a:rPr>
              <a:t>	Jedna se smrt izbjegla na svakih 30 bolesnika koji su liječeni lijekom. </a:t>
            </a:r>
          </a:p>
          <a:p>
            <a:pPr marL="809625" indent="-809625"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None/>
              <a:defRPr/>
            </a:pPr>
            <a:endParaRPr lang="hr-HR" sz="2200" kern="0" dirty="0">
              <a:latin typeface="Calibri" pitchFamily="34" charset="0"/>
            </a:endParaRP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None/>
              <a:defRPr/>
            </a:pPr>
            <a:r>
              <a:rPr lang="hr-HR" sz="2200" i="1" kern="0" dirty="0">
                <a:latin typeface="Calibri" pitchFamily="34" charset="0"/>
              </a:rPr>
              <a:t>Temeljem ovih izvješća, a pod pretpostavkom da novi lijekovi nisu preskupi, lijek iz kojeg ispitivanja </a:t>
            </a:r>
            <a:r>
              <a:rPr lang="hr-HR" sz="2200" i="1" kern="0" dirty="0" smtClean="0">
                <a:latin typeface="Calibri" pitchFamily="34" charset="0"/>
              </a:rPr>
              <a:t>biste </a:t>
            </a:r>
            <a:r>
              <a:rPr lang="hr-HR" sz="2200" i="1" kern="0" dirty="0">
                <a:latin typeface="Calibri" pitchFamily="34" charset="0"/>
              </a:rPr>
              <a:t>odabrali za svoju kliničku </a:t>
            </a:r>
            <a:r>
              <a:rPr lang="hr-HR" sz="2200" i="1" kern="0" dirty="0" smtClean="0">
                <a:latin typeface="Calibri" pitchFamily="34" charset="0"/>
              </a:rPr>
              <a:t>praksu?</a:t>
            </a:r>
            <a:endParaRPr lang="en-US" sz="2200" i="1" kern="0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195263" y="228600"/>
            <a:ext cx="8162925" cy="914400"/>
          </a:xfrm>
        </p:spPr>
        <p:txBody>
          <a:bodyPr/>
          <a:lstStyle/>
          <a:p>
            <a:pPr eaLnBrk="1" hangingPunct="1">
              <a:defRPr/>
            </a:pPr>
            <a:r>
              <a:rPr lang="hr-HR" dirty="0" smtClean="0">
                <a:solidFill>
                  <a:srgbClr val="008FAC"/>
                </a:solidFill>
              </a:rPr>
              <a:t>Kako čitamo dokaze?</a:t>
            </a:r>
            <a:endParaRPr lang="en-US" dirty="0" smtClean="0">
              <a:solidFill>
                <a:srgbClr val="008FAC"/>
              </a:solidFill>
            </a:endParaRPr>
          </a:p>
        </p:txBody>
      </p:sp>
      <p:sp>
        <p:nvSpPr>
          <p:cNvPr id="624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00063" y="1052513"/>
            <a:ext cx="8034337" cy="500062"/>
          </a:xfrm>
        </p:spPr>
        <p:txBody>
          <a:bodyPr>
            <a:normAutofit fontScale="85000" lnSpcReduction="20000"/>
          </a:bodyPr>
          <a:lstStyle/>
          <a:p>
            <a:pPr marL="0" lvl="1" indent="0" eaLnBrk="1" hangingPunct="1">
              <a:buClr>
                <a:srgbClr val="7488C2"/>
              </a:buClr>
              <a:buFont typeface="Wingdings" pitchFamily="2" charset="2"/>
              <a:buNone/>
            </a:pPr>
            <a:r>
              <a:rPr lang="hr-HR" sz="3600" dirty="0" smtClean="0">
                <a:solidFill>
                  <a:srgbClr val="008FAC"/>
                </a:solidFill>
                <a:latin typeface="Calibri" pitchFamily="34" charset="0"/>
              </a:rPr>
              <a:t>Mišljenje liječnika:</a:t>
            </a: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357188" y="2000250"/>
            <a:ext cx="8583612" cy="4560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l"/>
              <a:defRPr/>
            </a:pPr>
            <a:r>
              <a:rPr lang="hr-HR" sz="2400" kern="0" dirty="0">
                <a:solidFill>
                  <a:srgbClr val="008FAC"/>
                </a:solidFill>
                <a:latin typeface="Calibri" pitchFamily="34" charset="0"/>
              </a:rPr>
              <a:t>Više od 50% kliničara smatralo je da je najbolje u praksu uvesti lijekove iz ispitivanja B i D</a:t>
            </a:r>
            <a:endParaRPr lang="hr-HR" sz="2200" u="sng" kern="0" dirty="0">
              <a:solidFill>
                <a:srgbClr val="008FAC"/>
              </a:solidFill>
              <a:latin typeface="Calibri" pitchFamily="34" charset="0"/>
            </a:endParaRPr>
          </a:p>
          <a:p>
            <a:pPr marL="811213" indent="-811213"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None/>
              <a:defRPr/>
            </a:pPr>
            <a:r>
              <a:rPr lang="en-US" sz="2200" u="sng" kern="0" dirty="0">
                <a:latin typeface="Calibri" pitchFamily="34" charset="0"/>
              </a:rPr>
              <a:t>B</a:t>
            </a:r>
            <a:r>
              <a:rPr lang="hr-HR" sz="2200" kern="0" dirty="0">
                <a:latin typeface="Calibri" pitchFamily="34" charset="0"/>
              </a:rPr>
              <a:t>:</a:t>
            </a:r>
            <a:r>
              <a:rPr lang="en-US" sz="2200" kern="0" dirty="0">
                <a:latin typeface="Calibri" pitchFamily="34" charset="0"/>
              </a:rPr>
              <a:t> </a:t>
            </a:r>
            <a:r>
              <a:rPr lang="hr-HR" sz="2200" kern="0" dirty="0">
                <a:latin typeface="Calibri" pitchFamily="34" charset="0"/>
              </a:rPr>
              <a:t>U bolesnika koji su dobivali lijek došlo je do 30% smanjenja rizika od smrti.</a:t>
            </a:r>
            <a:r>
              <a:rPr lang="en-US" sz="2200" kern="0" dirty="0">
                <a:latin typeface="Calibri" pitchFamily="34" charset="0"/>
              </a:rPr>
              <a:t> </a:t>
            </a:r>
            <a:r>
              <a:rPr lang="hr-HR" sz="2200" i="1" kern="0" dirty="0">
                <a:latin typeface="Calibri" pitchFamily="34" charset="0"/>
              </a:rPr>
              <a:t>(najpopularniji format za predstavljanje rezultata)</a:t>
            </a:r>
            <a:r>
              <a:rPr lang="en-US" sz="2200" i="1" kern="0" dirty="0">
                <a:latin typeface="Calibri" pitchFamily="34" charset="0"/>
              </a:rPr>
              <a:t> </a:t>
            </a:r>
            <a:endParaRPr lang="hr-HR" sz="2200" u="sng" kern="0" dirty="0">
              <a:latin typeface="Calibri" pitchFamily="34" charset="0"/>
            </a:endParaRPr>
          </a:p>
          <a:p>
            <a:pPr marL="811213" indent="-811213"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None/>
              <a:defRPr/>
            </a:pPr>
            <a:r>
              <a:rPr lang="en-US" sz="2200" u="sng" kern="0" dirty="0">
                <a:latin typeface="Calibri" pitchFamily="34" charset="0"/>
              </a:rPr>
              <a:t>D</a:t>
            </a:r>
            <a:r>
              <a:rPr lang="hr-HR" sz="2200" u="sng" kern="0" dirty="0">
                <a:latin typeface="Calibri" pitchFamily="34" charset="0"/>
              </a:rPr>
              <a:t>:</a:t>
            </a:r>
            <a:r>
              <a:rPr lang="en-US" sz="2200" kern="0" dirty="0">
                <a:latin typeface="Calibri" pitchFamily="34" charset="0"/>
              </a:rPr>
              <a:t> </a:t>
            </a:r>
            <a:r>
              <a:rPr lang="hr-HR" sz="2200" kern="0" dirty="0">
                <a:latin typeface="Calibri" pitchFamily="34" charset="0"/>
              </a:rPr>
              <a:t>U bolesnika koji su dobivali lijek došlo je do 30% smanjenja rizika od smrti.</a:t>
            </a:r>
            <a:r>
              <a:rPr lang="en-US" sz="2200" kern="0" dirty="0">
                <a:latin typeface="Calibri" pitchFamily="34" charset="0"/>
              </a:rPr>
              <a:t> 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None/>
              <a:defRPr/>
            </a:pPr>
            <a:endParaRPr lang="hr-HR" sz="2400" kern="0" dirty="0">
              <a:solidFill>
                <a:srgbClr val="008FAC"/>
              </a:solidFill>
              <a:latin typeface="Calibri" pitchFamily="34" charset="0"/>
            </a:endParaRP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l"/>
              <a:defRPr/>
            </a:pPr>
            <a:r>
              <a:rPr lang="hr-HR" sz="2400" kern="0" dirty="0">
                <a:solidFill>
                  <a:srgbClr val="008FAC"/>
                </a:solidFill>
                <a:latin typeface="Calibri" pitchFamily="34" charset="0"/>
              </a:rPr>
              <a:t> Manje od 20% ih je smatralo da su najkorisniji lijekovi iz ispitivanja A i C</a:t>
            </a:r>
            <a:endParaRPr lang="hr-HR" sz="2400" u="sng" kern="0" dirty="0">
              <a:latin typeface="Calibri" pitchFamily="34" charset="0"/>
            </a:endParaRPr>
          </a:p>
          <a:p>
            <a:pPr marL="811213" indent="-811213"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None/>
              <a:defRPr/>
            </a:pPr>
            <a:r>
              <a:rPr lang="en-US" sz="2200" u="sng" kern="0" dirty="0">
                <a:latin typeface="Calibri" pitchFamily="34" charset="0"/>
              </a:rPr>
              <a:t>A</a:t>
            </a:r>
            <a:r>
              <a:rPr lang="hr-HR" sz="2200" u="sng" kern="0" dirty="0">
                <a:latin typeface="Calibri" pitchFamily="34" charset="0"/>
              </a:rPr>
              <a:t>:</a:t>
            </a:r>
            <a:r>
              <a:rPr lang="en-US" sz="2200" kern="0" dirty="0">
                <a:latin typeface="Calibri" pitchFamily="34" charset="0"/>
              </a:rPr>
              <a:t> 91</a:t>
            </a:r>
            <a:r>
              <a:rPr lang="hr-HR" sz="2200" kern="0" dirty="0">
                <a:latin typeface="Calibri" pitchFamily="34" charset="0"/>
              </a:rPr>
              <a:t>,9</a:t>
            </a:r>
            <a:r>
              <a:rPr lang="en-US" sz="2200" kern="0" dirty="0">
                <a:latin typeface="Calibri" pitchFamily="34" charset="0"/>
              </a:rPr>
              <a:t>%</a:t>
            </a:r>
            <a:r>
              <a:rPr lang="hr-HR" sz="2200" kern="0" dirty="0">
                <a:latin typeface="Calibri" pitchFamily="34" charset="0"/>
              </a:rPr>
              <a:t> bolesnika u skupinu koja je dobivala lijek je preživjelu, u usporedbi</a:t>
            </a:r>
            <a:r>
              <a:rPr lang="en-US" sz="2200" kern="0" dirty="0">
                <a:latin typeface="Calibri" pitchFamily="34" charset="0"/>
              </a:rPr>
              <a:t> </a:t>
            </a:r>
            <a:r>
              <a:rPr lang="hr-HR" sz="2200" kern="0" dirty="0">
                <a:latin typeface="Calibri" pitchFamily="34" charset="0"/>
              </a:rPr>
              <a:t>s 88,5% u skupini koja je dobivala placebo. </a:t>
            </a:r>
          </a:p>
          <a:p>
            <a:pPr marL="811213" indent="-811213"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None/>
              <a:defRPr/>
            </a:pPr>
            <a:r>
              <a:rPr lang="en-US" sz="2200" u="sng" kern="0" dirty="0">
                <a:latin typeface="Calibri" pitchFamily="34" charset="0"/>
              </a:rPr>
              <a:t>C</a:t>
            </a:r>
            <a:r>
              <a:rPr lang="hr-HR" sz="2200" u="sng" kern="0" dirty="0">
                <a:latin typeface="Calibri" pitchFamily="34" charset="0"/>
              </a:rPr>
              <a:t>:</a:t>
            </a:r>
            <a:r>
              <a:rPr lang="en-US" sz="2200" kern="0" dirty="0">
                <a:latin typeface="Calibri" pitchFamily="34" charset="0"/>
              </a:rPr>
              <a:t> </a:t>
            </a:r>
            <a:r>
              <a:rPr lang="hr-HR" sz="2200" kern="0" dirty="0">
                <a:latin typeface="Calibri" pitchFamily="34" charset="0"/>
              </a:rPr>
              <a:t>Smrtnost je smanjena za 3,4% u skupini koja je dobivala lijek.</a:t>
            </a:r>
            <a:endParaRPr lang="en-US" sz="2200" kern="0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195263" y="228600"/>
            <a:ext cx="8162925" cy="914400"/>
          </a:xfrm>
        </p:spPr>
        <p:txBody>
          <a:bodyPr/>
          <a:lstStyle/>
          <a:p>
            <a:pPr eaLnBrk="1" hangingPunct="1">
              <a:defRPr/>
            </a:pPr>
            <a:r>
              <a:rPr lang="hr-HR" dirty="0" smtClean="0">
                <a:solidFill>
                  <a:srgbClr val="008FAC"/>
                </a:solidFill>
              </a:rPr>
              <a:t>Kako čitamo dokaze?</a:t>
            </a:r>
            <a:endParaRPr lang="en-US" dirty="0" smtClean="0">
              <a:solidFill>
                <a:srgbClr val="008FAC"/>
              </a:solidFill>
            </a:endParaRPr>
          </a:p>
        </p:txBody>
      </p:sp>
      <p:sp>
        <p:nvSpPr>
          <p:cNvPr id="634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46788" y="404813"/>
            <a:ext cx="3097212" cy="500062"/>
          </a:xfrm>
        </p:spPr>
        <p:txBody>
          <a:bodyPr>
            <a:normAutofit fontScale="92500" lnSpcReduction="20000"/>
          </a:bodyPr>
          <a:lstStyle/>
          <a:p>
            <a:pPr marL="0" lvl="1" indent="0" eaLnBrk="1" hangingPunct="1">
              <a:buClr>
                <a:srgbClr val="7488C2"/>
              </a:buClr>
              <a:buFont typeface="Wingdings" pitchFamily="2" charset="2"/>
              <a:buNone/>
            </a:pPr>
            <a:r>
              <a:rPr lang="hr-HR" sz="3200" smtClean="0">
                <a:latin typeface="Calibri" pitchFamily="34" charset="0"/>
              </a:rPr>
              <a:t>Isto ispitivanje</a:t>
            </a:r>
            <a:r>
              <a:rPr lang="en-US" sz="3200" smtClean="0">
                <a:latin typeface="Calibri" pitchFamily="34" charset="0"/>
              </a:rPr>
              <a:t>:</a:t>
            </a:r>
            <a:endParaRPr lang="hr-HR" sz="3200" smtClean="0">
              <a:latin typeface="Calibri" pitchFamily="34" charset="0"/>
            </a:endParaRP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188913" y="1196975"/>
            <a:ext cx="8955087" cy="448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809625" indent="-809625"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None/>
              <a:defRPr/>
            </a:pPr>
            <a:r>
              <a:rPr lang="en-US" sz="2400" u="sng" kern="0" dirty="0">
                <a:latin typeface="Calibri" pitchFamily="34" charset="0"/>
              </a:rPr>
              <a:t>A</a:t>
            </a:r>
            <a:r>
              <a:rPr lang="hr-HR" sz="2400" kern="0" dirty="0">
                <a:latin typeface="Calibri" pitchFamily="34" charset="0"/>
              </a:rPr>
              <a:t>: </a:t>
            </a:r>
            <a:r>
              <a:rPr lang="en-US" sz="2400" kern="0" dirty="0">
                <a:latin typeface="Calibri" pitchFamily="34" charset="0"/>
              </a:rPr>
              <a:t> </a:t>
            </a:r>
            <a:r>
              <a:rPr lang="hr-HR" sz="2400" kern="0" dirty="0">
                <a:latin typeface="Calibri" pitchFamily="34" charset="0"/>
              </a:rPr>
              <a:t>	</a:t>
            </a:r>
            <a:r>
              <a:rPr lang="en-US" sz="2400" kern="0" dirty="0">
                <a:latin typeface="Calibri" pitchFamily="34" charset="0"/>
              </a:rPr>
              <a:t>91</a:t>
            </a:r>
            <a:r>
              <a:rPr lang="hr-HR" sz="2400" kern="0" dirty="0">
                <a:latin typeface="Calibri" pitchFamily="34" charset="0"/>
              </a:rPr>
              <a:t>,9</a:t>
            </a:r>
            <a:r>
              <a:rPr lang="en-US" sz="2400" kern="0" dirty="0">
                <a:latin typeface="Calibri" pitchFamily="34" charset="0"/>
              </a:rPr>
              <a:t>%</a:t>
            </a:r>
            <a:r>
              <a:rPr lang="hr-HR" sz="2400" kern="0" dirty="0">
                <a:latin typeface="Calibri" pitchFamily="34" charset="0"/>
              </a:rPr>
              <a:t> bolesnika u skupinu koja je dobivala lijek je preživjelu, u usporedbi</a:t>
            </a:r>
            <a:r>
              <a:rPr lang="en-US" sz="2400" kern="0" dirty="0">
                <a:latin typeface="Calibri" pitchFamily="34" charset="0"/>
              </a:rPr>
              <a:t> </a:t>
            </a:r>
            <a:r>
              <a:rPr lang="hr-HR" sz="2400" kern="0" dirty="0">
                <a:latin typeface="Calibri" pitchFamily="34" charset="0"/>
              </a:rPr>
              <a:t>s 88,5% u skupini koja je dobivala placebo. 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None/>
              <a:defRPr/>
            </a:pPr>
            <a:r>
              <a:rPr lang="hr-HR" sz="2400" kern="0" dirty="0">
                <a:latin typeface="Calibri" pitchFamily="34" charset="0"/>
              </a:rPr>
              <a:t>			 </a:t>
            </a:r>
            <a:r>
              <a:rPr lang="hr-HR" sz="2400" kern="0" dirty="0">
                <a:solidFill>
                  <a:srgbClr val="008FAC"/>
                </a:solidFill>
                <a:latin typeface="Calibri" pitchFamily="34" charset="0"/>
              </a:rPr>
              <a:t>EVENT RATE (EER and CER)</a:t>
            </a:r>
            <a:endParaRPr lang="en-US" sz="2400" kern="0" dirty="0">
              <a:solidFill>
                <a:srgbClr val="008FAC"/>
              </a:solidFill>
              <a:latin typeface="Calibri" pitchFamily="34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None/>
              <a:defRPr/>
            </a:pPr>
            <a:endParaRPr lang="hr-HR" sz="2000" kern="0" dirty="0">
              <a:latin typeface="Calibri" pitchFamily="34" charset="0"/>
            </a:endParaRPr>
          </a:p>
          <a:p>
            <a:pPr marL="809625" indent="-809625"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None/>
              <a:defRPr/>
            </a:pPr>
            <a:r>
              <a:rPr lang="en-US" sz="2400" u="sng" kern="0" dirty="0">
                <a:latin typeface="Calibri" pitchFamily="34" charset="0"/>
              </a:rPr>
              <a:t>B</a:t>
            </a:r>
            <a:r>
              <a:rPr lang="hr-HR" sz="2400" kern="0" dirty="0">
                <a:latin typeface="Calibri" pitchFamily="34" charset="0"/>
              </a:rPr>
              <a:t>:</a:t>
            </a:r>
            <a:r>
              <a:rPr lang="en-US" sz="2400" kern="0" dirty="0">
                <a:latin typeface="Calibri" pitchFamily="34" charset="0"/>
              </a:rPr>
              <a:t> </a:t>
            </a:r>
            <a:r>
              <a:rPr lang="hr-HR" sz="2400" kern="0" dirty="0">
                <a:latin typeface="Calibri" pitchFamily="34" charset="0"/>
              </a:rPr>
              <a:t>	U bolesnika koji su dobivali lijek došlo je do 30% smanjenja rizika od smrti.</a:t>
            </a:r>
            <a:r>
              <a:rPr lang="en-US" sz="2400" kern="0" dirty="0">
                <a:latin typeface="Calibri" pitchFamily="34" charset="0"/>
              </a:rPr>
              <a:t> </a:t>
            </a:r>
            <a:endParaRPr lang="hr-HR" sz="2400" u="sng" kern="0" dirty="0">
              <a:latin typeface="Calibri" pitchFamily="34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None/>
              <a:defRPr/>
            </a:pPr>
            <a:r>
              <a:rPr lang="hr-HR" sz="2400" kern="0" dirty="0">
                <a:solidFill>
                  <a:srgbClr val="008FAC"/>
                </a:solidFill>
                <a:latin typeface="Calibri" pitchFamily="34" charset="0"/>
              </a:rPr>
              <a:t>			RRR</a:t>
            </a:r>
            <a:endParaRPr lang="en-US" sz="2400" kern="0" dirty="0">
              <a:solidFill>
                <a:srgbClr val="008FAC"/>
              </a:solidFill>
              <a:latin typeface="Calibri" pitchFamily="34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None/>
              <a:defRPr/>
            </a:pPr>
            <a:endParaRPr lang="hr-HR" sz="2000" kern="0" dirty="0">
              <a:latin typeface="Calibri" pitchFamily="34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80000"/>
              <a:defRPr/>
            </a:pPr>
            <a:r>
              <a:rPr lang="en-US" sz="2400" u="sng" kern="0" dirty="0">
                <a:latin typeface="Calibri" pitchFamily="34" charset="0"/>
              </a:rPr>
              <a:t>C</a:t>
            </a:r>
            <a:r>
              <a:rPr lang="hr-HR" sz="2400" u="sng" kern="0" dirty="0">
                <a:latin typeface="Calibri" pitchFamily="34" charset="0"/>
              </a:rPr>
              <a:t>:</a:t>
            </a:r>
            <a:r>
              <a:rPr lang="en-US" sz="2400" kern="0" dirty="0">
                <a:latin typeface="Calibri" pitchFamily="34" charset="0"/>
              </a:rPr>
              <a:t> </a:t>
            </a:r>
            <a:r>
              <a:rPr lang="hr-HR" sz="2400" kern="0" dirty="0">
                <a:latin typeface="Calibri" pitchFamily="34" charset="0"/>
              </a:rPr>
              <a:t>		Smrtnost je smanjena za 3,4% u skupini koja je dobivala lijek.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None/>
              <a:defRPr/>
            </a:pPr>
            <a:r>
              <a:rPr lang="hr-HR" sz="2400" kern="0" dirty="0">
                <a:solidFill>
                  <a:srgbClr val="008FAC"/>
                </a:solidFill>
                <a:latin typeface="Calibri" pitchFamily="34" charset="0"/>
              </a:rPr>
              <a:t>			ARR</a:t>
            </a:r>
            <a:endParaRPr lang="en-US" sz="2400" kern="0" dirty="0">
              <a:solidFill>
                <a:srgbClr val="008FAC"/>
              </a:solidFill>
              <a:latin typeface="Calibri" pitchFamily="34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None/>
              <a:defRPr/>
            </a:pPr>
            <a:endParaRPr lang="hr-HR" sz="2000" kern="0" dirty="0">
              <a:latin typeface="Calibri" pitchFamily="34" charset="0"/>
            </a:endParaRPr>
          </a:p>
          <a:p>
            <a:pPr marL="895350" indent="-895350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80000"/>
              <a:defRPr/>
            </a:pPr>
            <a:r>
              <a:rPr lang="en-US" sz="2400" u="sng" kern="0" dirty="0">
                <a:latin typeface="Calibri" pitchFamily="34" charset="0"/>
              </a:rPr>
              <a:t>D</a:t>
            </a:r>
            <a:r>
              <a:rPr lang="hr-HR" sz="2400" kern="0" dirty="0">
                <a:latin typeface="Calibri" pitchFamily="34" charset="0"/>
              </a:rPr>
              <a:t>:</a:t>
            </a:r>
            <a:r>
              <a:rPr lang="en-US" sz="2400" kern="0" dirty="0">
                <a:latin typeface="Calibri" pitchFamily="34" charset="0"/>
              </a:rPr>
              <a:t> </a:t>
            </a:r>
            <a:r>
              <a:rPr lang="hr-HR" sz="2400" kern="0" dirty="0">
                <a:latin typeface="Calibri" pitchFamily="34" charset="0"/>
              </a:rPr>
              <a:t>		Jedna se smrt izbjegla na svakih 30 bolesnika koji su liječeni lijekom. 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None/>
              <a:defRPr/>
            </a:pPr>
            <a:r>
              <a:rPr lang="hr-HR" sz="2400" kern="0" dirty="0">
                <a:solidFill>
                  <a:srgbClr val="008FAC"/>
                </a:solidFill>
                <a:latin typeface="Calibri" pitchFamily="34" charset="0"/>
              </a:rPr>
              <a:t>			NNT </a:t>
            </a:r>
            <a:endParaRPr lang="en-US" sz="2400" kern="0" dirty="0">
              <a:solidFill>
                <a:srgbClr val="008FAC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2029</TotalTime>
  <Words>2215</Words>
  <Application>Microsoft Office PowerPoint</Application>
  <PresentationFormat>Prikaz na zaslonu (4:3)</PresentationFormat>
  <Paragraphs>384</Paragraphs>
  <Slides>33</Slides>
  <Notes>25</Notes>
  <HiddenSlides>0</HiddenSlides>
  <MMClips>0</MMClips>
  <ScaleCrop>false</ScaleCrop>
  <HeadingPairs>
    <vt:vector size="6" baseType="variant">
      <vt:variant>
        <vt:lpstr>Tema</vt:lpstr>
      </vt:variant>
      <vt:variant>
        <vt:i4>1</vt:i4>
      </vt:variant>
      <vt:variant>
        <vt:lpstr>Uloženi OLE poslužitelji</vt:lpstr>
      </vt:variant>
      <vt:variant>
        <vt:i4>1</vt:i4>
      </vt:variant>
      <vt:variant>
        <vt:lpstr>Naslovi slajdova</vt:lpstr>
      </vt:variant>
      <vt:variant>
        <vt:i4>33</vt:i4>
      </vt:variant>
    </vt:vector>
  </HeadingPairs>
  <TitlesOfParts>
    <vt:vector size="35" baseType="lpstr">
      <vt:lpstr>Concourse</vt:lpstr>
      <vt:lpstr>Jednadžba</vt:lpstr>
      <vt:lpstr>RAZINE DOKAZA</vt:lpstr>
      <vt:lpstr>PODJELA ISTRAŽIVANJA PREMA VREMENSKOJ ODREDNICI</vt:lpstr>
      <vt:lpstr>ZNAČAJKE POJEDINIH VRSTA ISTRAŽIVANJA</vt:lpstr>
      <vt:lpstr>Kako prikazujemo rezultate kliničkih istraživanja?</vt:lpstr>
      <vt:lpstr>SEKUNDARNA ISTRAŽIVANJA</vt:lpstr>
      <vt:lpstr>SEKUNDARNA ISTRAŽIVANJA</vt:lpstr>
      <vt:lpstr>Kako čitamo dokaze?</vt:lpstr>
      <vt:lpstr>Kako čitamo dokaze?</vt:lpstr>
      <vt:lpstr>Kako čitamo dokaze?</vt:lpstr>
      <vt:lpstr>Prikazivanje podataka</vt:lpstr>
      <vt:lpstr>Slajd 11</vt:lpstr>
      <vt:lpstr>Što je to mjera ishoda?</vt:lpstr>
      <vt:lpstr>EBM primjer - terapija</vt:lpstr>
      <vt:lpstr>EBM primjer - terapija</vt:lpstr>
      <vt:lpstr>EBM primjer - terapija</vt:lpstr>
      <vt:lpstr>Mjere ishoda</vt:lpstr>
      <vt:lpstr>Terapija</vt:lpstr>
      <vt:lpstr>Liječenje – tablica izračuna</vt:lpstr>
      <vt:lpstr>Empirijske mjere ishoda - liječenje</vt:lpstr>
      <vt:lpstr>Empirijske mjere ishoda - liječenje</vt:lpstr>
      <vt:lpstr>Empirijske mjere ishoda - liječenje</vt:lpstr>
      <vt:lpstr>Empirijske mjere ishoda - liječenje</vt:lpstr>
      <vt:lpstr>Praktični zadatci – izračun NNT</vt:lpstr>
      <vt:lpstr>Praktični zadatci – izračun NNT</vt:lpstr>
      <vt:lpstr>Praktični zadatci – izračun NNT</vt:lpstr>
      <vt:lpstr>Praktični zadatci – izračun NNT</vt:lpstr>
      <vt:lpstr> Primjereni statistički pokazatelji za prikazivanje rezultata različitih vrsta istraživanja </vt:lpstr>
      <vt:lpstr>Statističke mjere ishoda za dijagnostičke testove </vt:lpstr>
      <vt:lpstr>Osjetljivost i specifičnost</vt:lpstr>
      <vt:lpstr> Tablica učestalosti (kontigencijska tablica) prisutnosti opijata u mokraći ispitanika mjerena dvama postupcima - referentnim i novim, ispitivanim </vt:lpstr>
      <vt:lpstr> Čimbenici procjene valjanosti dijagnostičkog postupka-1 </vt:lpstr>
      <vt:lpstr>Čimbenici procjene valjanosti dijagnostičkog postupka-2</vt:lpstr>
      <vt:lpstr>Čimbenici procjene valjanosti dijagnostičkog postupka-3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Medicina utemeljena na dokazima</dc:title>
  <dc:creator>Jeroncic-A512</dc:creator>
  <cp:lastModifiedBy>HUM</cp:lastModifiedBy>
  <cp:revision>204</cp:revision>
  <dcterms:created xsi:type="dcterms:W3CDTF">2010-09-28T09:49:30Z</dcterms:created>
  <dcterms:modified xsi:type="dcterms:W3CDTF">2017-02-20T09:11:13Z</dcterms:modified>
</cp:coreProperties>
</file>